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theme/themeOverride5.xml" ContentType="application/vnd.openxmlformats-officedocument.themeOverr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8"/>
  </p:notesMasterIdLst>
  <p:sldIdLst>
    <p:sldId id="256" r:id="rId2"/>
    <p:sldId id="267" r:id="rId3"/>
    <p:sldId id="412" r:id="rId4"/>
    <p:sldId id="278" r:id="rId5"/>
    <p:sldId id="279" r:id="rId6"/>
    <p:sldId id="280" r:id="rId7"/>
    <p:sldId id="281" r:id="rId8"/>
    <p:sldId id="284" r:id="rId9"/>
    <p:sldId id="282" r:id="rId10"/>
    <p:sldId id="286" r:id="rId11"/>
    <p:sldId id="447" r:id="rId12"/>
    <p:sldId id="287" r:id="rId13"/>
    <p:sldId id="288" r:id="rId14"/>
    <p:sldId id="289" r:id="rId15"/>
    <p:sldId id="290" r:id="rId16"/>
    <p:sldId id="291" r:id="rId17"/>
    <p:sldId id="292" r:id="rId18"/>
    <p:sldId id="293" r:id="rId19"/>
    <p:sldId id="295" r:id="rId20"/>
    <p:sldId id="296" r:id="rId21"/>
    <p:sldId id="297" r:id="rId22"/>
    <p:sldId id="298" r:id="rId23"/>
    <p:sldId id="302" r:id="rId24"/>
    <p:sldId id="303" r:id="rId25"/>
    <p:sldId id="304" r:id="rId26"/>
    <p:sldId id="305" r:id="rId27"/>
    <p:sldId id="306" r:id="rId28"/>
    <p:sldId id="307" r:id="rId29"/>
    <p:sldId id="308" r:id="rId30"/>
    <p:sldId id="311" r:id="rId31"/>
    <p:sldId id="332" r:id="rId32"/>
    <p:sldId id="313" r:id="rId33"/>
    <p:sldId id="413" r:id="rId34"/>
    <p:sldId id="315" r:id="rId35"/>
    <p:sldId id="316" r:id="rId36"/>
    <p:sldId id="317" r:id="rId37"/>
    <p:sldId id="318" r:id="rId38"/>
    <p:sldId id="319" r:id="rId39"/>
    <p:sldId id="320" r:id="rId40"/>
    <p:sldId id="314" r:id="rId41"/>
    <p:sldId id="268" r:id="rId42"/>
    <p:sldId id="269" r:id="rId43"/>
    <p:sldId id="270" r:id="rId44"/>
    <p:sldId id="271" r:id="rId45"/>
    <p:sldId id="415" r:id="rId46"/>
    <p:sldId id="273" r:id="rId47"/>
    <p:sldId id="274" r:id="rId48"/>
    <p:sldId id="275" r:id="rId49"/>
    <p:sldId id="276" r:id="rId50"/>
    <p:sldId id="321" r:id="rId51"/>
    <p:sldId id="322" r:id="rId52"/>
    <p:sldId id="323" r:id="rId53"/>
    <p:sldId id="324" r:id="rId54"/>
    <p:sldId id="325" r:id="rId55"/>
    <p:sldId id="327" r:id="rId56"/>
    <p:sldId id="328" r:id="rId57"/>
    <p:sldId id="329" r:id="rId58"/>
    <p:sldId id="326" r:id="rId59"/>
    <p:sldId id="330" r:id="rId60"/>
    <p:sldId id="416" r:id="rId61"/>
    <p:sldId id="441" r:id="rId62"/>
    <p:sldId id="442" r:id="rId63"/>
    <p:sldId id="417" r:id="rId64"/>
    <p:sldId id="418" r:id="rId65"/>
    <p:sldId id="444" r:id="rId66"/>
    <p:sldId id="419" r:id="rId67"/>
    <p:sldId id="420" r:id="rId68"/>
    <p:sldId id="421" r:id="rId69"/>
    <p:sldId id="422" r:id="rId70"/>
    <p:sldId id="423" r:id="rId71"/>
    <p:sldId id="424" r:id="rId72"/>
    <p:sldId id="425" r:id="rId73"/>
    <p:sldId id="426" r:id="rId74"/>
    <p:sldId id="427" r:id="rId75"/>
    <p:sldId id="428" r:id="rId76"/>
    <p:sldId id="443" r:id="rId77"/>
    <p:sldId id="429" r:id="rId78"/>
    <p:sldId id="430" r:id="rId79"/>
    <p:sldId id="438" r:id="rId80"/>
    <p:sldId id="439" r:id="rId81"/>
    <p:sldId id="440" r:id="rId82"/>
    <p:sldId id="312" r:id="rId83"/>
    <p:sldId id="345" r:id="rId84"/>
    <p:sldId id="362" r:id="rId85"/>
    <p:sldId id="363" r:id="rId86"/>
    <p:sldId id="364" r:id="rId87"/>
    <p:sldId id="365" r:id="rId88"/>
    <p:sldId id="366" r:id="rId89"/>
    <p:sldId id="367" r:id="rId90"/>
    <p:sldId id="368" r:id="rId91"/>
    <p:sldId id="369" r:id="rId92"/>
    <p:sldId id="344" r:id="rId93"/>
    <p:sldId id="346" r:id="rId94"/>
    <p:sldId id="347" r:id="rId95"/>
    <p:sldId id="348" r:id="rId96"/>
    <p:sldId id="349" r:id="rId97"/>
    <p:sldId id="445" r:id="rId98"/>
    <p:sldId id="371" r:id="rId99"/>
    <p:sldId id="351" r:id="rId100"/>
    <p:sldId id="352" r:id="rId101"/>
    <p:sldId id="353" r:id="rId102"/>
    <p:sldId id="354" r:id="rId103"/>
    <p:sldId id="355" r:id="rId104"/>
    <p:sldId id="356" r:id="rId105"/>
    <p:sldId id="357" r:id="rId106"/>
    <p:sldId id="358" r:id="rId107"/>
    <p:sldId id="359" r:id="rId108"/>
    <p:sldId id="375" r:id="rId109"/>
    <p:sldId id="360" r:id="rId110"/>
    <p:sldId id="361" r:id="rId111"/>
    <p:sldId id="334" r:id="rId112"/>
    <p:sldId id="335" r:id="rId113"/>
    <p:sldId id="336" r:id="rId114"/>
    <p:sldId id="337" r:id="rId115"/>
    <p:sldId id="339" r:id="rId116"/>
    <p:sldId id="373" r:id="rId117"/>
    <p:sldId id="387" r:id="rId118"/>
    <p:sldId id="388" r:id="rId119"/>
    <p:sldId id="389" r:id="rId120"/>
    <p:sldId id="390" r:id="rId121"/>
    <p:sldId id="391" r:id="rId122"/>
    <p:sldId id="392" r:id="rId123"/>
    <p:sldId id="398" r:id="rId124"/>
    <p:sldId id="399" r:id="rId125"/>
    <p:sldId id="400" r:id="rId126"/>
    <p:sldId id="401" r:id="rId127"/>
    <p:sldId id="402" r:id="rId128"/>
    <p:sldId id="403" r:id="rId129"/>
    <p:sldId id="404" r:id="rId130"/>
    <p:sldId id="406" r:id="rId131"/>
    <p:sldId id="407" r:id="rId132"/>
    <p:sldId id="408" r:id="rId133"/>
    <p:sldId id="409" r:id="rId134"/>
    <p:sldId id="410" r:id="rId135"/>
    <p:sldId id="411" r:id="rId136"/>
    <p:sldId id="446" r:id="rId137"/>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sys" initials="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7"/>
    <p:restoredTop sz="87500" autoAdjust="0"/>
  </p:normalViewPr>
  <p:slideViewPr>
    <p:cSldViewPr>
      <p:cViewPr>
        <p:scale>
          <a:sx n="95" d="100"/>
          <a:sy n="95" d="100"/>
        </p:scale>
        <p:origin x="1896" y="50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notesMaster" Target="notesMasters/notesMaster1.xml"/><Relationship Id="rId13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40" Type="http://schemas.openxmlformats.org/officeDocument/2006/relationships/presProps" Target="presProps.xml"/><Relationship Id="rId141" Type="http://schemas.openxmlformats.org/officeDocument/2006/relationships/viewProps" Target="viewProps.xml"/><Relationship Id="rId142" Type="http://schemas.openxmlformats.org/officeDocument/2006/relationships/theme" Target="theme/theme1.xml"/><Relationship Id="rId1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__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marker>
            <c:symbol val="none"/>
          </c:marker>
          <c:cat>
            <c:numRef>
              <c:f>Sheet1!$A$2:$A$5</c:f>
              <c:numCache>
                <c:formatCode>General</c:formatCode>
                <c:ptCount val="4"/>
              </c:numCache>
            </c:numRef>
          </c:cat>
          <c:val>
            <c:numRef>
              <c:f>Sheet1!$B$2:$B$5</c:f>
              <c:numCache>
                <c:formatCode>General</c:formatCode>
                <c:ptCount val="4"/>
              </c:numCache>
            </c:numRef>
          </c:val>
          <c:smooth val="0"/>
        </c:ser>
        <c:ser>
          <c:idx val="1"/>
          <c:order val="1"/>
          <c:tx>
            <c:strRef>
              <c:f>Sheet1!$C$1</c:f>
              <c:strCache>
                <c:ptCount val="1"/>
                <c:pt idx="0">
                  <c:v>Series 2</c:v>
                </c:pt>
              </c:strCache>
            </c:strRef>
          </c:tx>
          <c:marker>
            <c:symbol val="none"/>
          </c:marker>
          <c:cat>
            <c:numRef>
              <c:f>Sheet1!$A$2:$A$5</c:f>
              <c:numCache>
                <c:formatCode>General</c:formatCode>
                <c:ptCount val="4"/>
              </c:numCache>
            </c:numRef>
          </c:cat>
          <c:val>
            <c:numRef>
              <c:f>Sheet1!$C$2:$C$5</c:f>
              <c:numCache>
                <c:formatCode>General</c:formatCode>
                <c:ptCount val="4"/>
              </c:numCache>
            </c:numRef>
          </c:val>
          <c:smooth val="0"/>
        </c:ser>
        <c:ser>
          <c:idx val="2"/>
          <c:order val="2"/>
          <c:tx>
            <c:strRef>
              <c:f>Sheet1!$D$1</c:f>
              <c:strCache>
                <c:ptCount val="1"/>
                <c:pt idx="0">
                  <c:v>Series 3</c:v>
                </c:pt>
              </c:strCache>
            </c:strRef>
          </c:tx>
          <c:marker>
            <c:symbol val="none"/>
          </c:marker>
          <c:cat>
            <c:numRef>
              <c:f>Sheet1!$A$2:$A$5</c:f>
              <c:numCache>
                <c:formatCode>General</c:formatCode>
                <c:ptCount val="4"/>
              </c:numCache>
            </c:numRef>
          </c:cat>
          <c:val>
            <c:numRef>
              <c:f>Sheet1!$D$2:$D$5</c:f>
              <c:numCache>
                <c:formatCode>General</c:formatCode>
                <c:ptCount val="4"/>
              </c:numCache>
            </c:numRef>
          </c:val>
          <c:smooth val="0"/>
        </c:ser>
        <c:dLbls>
          <c:showLegendKey val="0"/>
          <c:showVal val="0"/>
          <c:showCatName val="0"/>
          <c:showSerName val="0"/>
          <c:showPercent val="0"/>
          <c:showBubbleSize val="0"/>
        </c:dLbls>
        <c:smooth val="0"/>
        <c:axId val="-365339376"/>
        <c:axId val="-366314752"/>
      </c:lineChart>
      <c:catAx>
        <c:axId val="-365339376"/>
        <c:scaling>
          <c:orientation val="minMax"/>
        </c:scaling>
        <c:delete val="0"/>
        <c:axPos val="b"/>
        <c:title>
          <c:tx>
            <c:rich>
              <a:bodyPr/>
              <a:lstStyle/>
              <a:p>
                <a:pPr>
                  <a:defRPr/>
                </a:pPr>
                <a:r>
                  <a:rPr lang="en-US" dirty="0" smtClean="0"/>
                  <a:t>Jobs/second</a:t>
                </a:r>
                <a:endParaRPr lang="en-US" dirty="0"/>
              </a:p>
            </c:rich>
          </c:tx>
          <c:layout/>
          <c:overlay val="0"/>
        </c:title>
        <c:numFmt formatCode="General" sourceLinked="1"/>
        <c:majorTickMark val="out"/>
        <c:minorTickMark val="none"/>
        <c:tickLblPos val="nextTo"/>
        <c:crossAx val="-366314752"/>
        <c:crosses val="autoZero"/>
        <c:auto val="1"/>
        <c:lblAlgn val="ctr"/>
        <c:lblOffset val="100"/>
        <c:noMultiLvlLbl val="0"/>
      </c:catAx>
      <c:valAx>
        <c:axId val="-366314752"/>
        <c:scaling>
          <c:logBase val="10.0"/>
          <c:orientation val="minMax"/>
          <c:max val="10000.0"/>
          <c:min val="1.0"/>
        </c:scaling>
        <c:delete val="0"/>
        <c:axPos val="l"/>
        <c:majorGridlines/>
        <c:title>
          <c:tx>
            <c:rich>
              <a:bodyPr rot="-5400000" vert="horz"/>
              <a:lstStyle/>
              <a:p>
                <a:pPr>
                  <a:defRPr/>
                </a:pPr>
                <a:r>
                  <a:rPr lang="en-US" dirty="0" smtClean="0"/>
                  <a:t>Latency</a:t>
                </a:r>
                <a:endParaRPr lang="en-US" dirty="0"/>
              </a:p>
            </c:rich>
          </c:tx>
          <c:layout/>
          <c:overlay val="0"/>
        </c:title>
        <c:numFmt formatCode="General" sourceLinked="1"/>
        <c:majorTickMark val="out"/>
        <c:minorTickMark val="none"/>
        <c:tickLblPos val="nextTo"/>
        <c:crossAx val="-365339376"/>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marker>
            <c:symbol val="none"/>
          </c:marker>
          <c:cat>
            <c:numRef>
              <c:f>Sheet1!$A$2:$A$5</c:f>
              <c:numCache>
                <c:formatCode>General</c:formatCode>
                <c:ptCount val="4"/>
              </c:numCache>
            </c:numRef>
          </c:cat>
          <c:val>
            <c:numRef>
              <c:f>Sheet1!$B$2:$B$5</c:f>
              <c:numCache>
                <c:formatCode>General</c:formatCode>
                <c:ptCount val="4"/>
              </c:numCache>
            </c:numRef>
          </c:val>
          <c:smooth val="0"/>
        </c:ser>
        <c:ser>
          <c:idx val="1"/>
          <c:order val="1"/>
          <c:tx>
            <c:strRef>
              <c:f>Sheet1!$C$1</c:f>
              <c:strCache>
                <c:ptCount val="1"/>
                <c:pt idx="0">
                  <c:v>Series 2</c:v>
                </c:pt>
              </c:strCache>
            </c:strRef>
          </c:tx>
          <c:marker>
            <c:symbol val="none"/>
          </c:marker>
          <c:cat>
            <c:numRef>
              <c:f>Sheet1!$A$2:$A$5</c:f>
              <c:numCache>
                <c:formatCode>General</c:formatCode>
                <c:ptCount val="4"/>
              </c:numCache>
            </c:numRef>
          </c:cat>
          <c:val>
            <c:numRef>
              <c:f>Sheet1!$C$2:$C$5</c:f>
              <c:numCache>
                <c:formatCode>General</c:formatCode>
                <c:ptCount val="4"/>
              </c:numCache>
            </c:numRef>
          </c:val>
          <c:smooth val="0"/>
        </c:ser>
        <c:ser>
          <c:idx val="2"/>
          <c:order val="2"/>
          <c:tx>
            <c:strRef>
              <c:f>Sheet1!$D$1</c:f>
              <c:strCache>
                <c:ptCount val="1"/>
                <c:pt idx="0">
                  <c:v>Series 3</c:v>
                </c:pt>
              </c:strCache>
            </c:strRef>
          </c:tx>
          <c:marker>
            <c:symbol val="none"/>
          </c:marker>
          <c:cat>
            <c:numRef>
              <c:f>Sheet1!$A$2:$A$5</c:f>
              <c:numCache>
                <c:formatCode>General</c:formatCode>
                <c:ptCount val="4"/>
              </c:numCache>
            </c:numRef>
          </c:cat>
          <c:val>
            <c:numRef>
              <c:f>Sheet1!$D$2:$D$5</c:f>
              <c:numCache>
                <c:formatCode>General</c:formatCode>
                <c:ptCount val="4"/>
              </c:numCache>
            </c:numRef>
          </c:val>
          <c:smooth val="0"/>
        </c:ser>
        <c:dLbls>
          <c:showLegendKey val="0"/>
          <c:showVal val="0"/>
          <c:showCatName val="0"/>
          <c:showSerName val="0"/>
          <c:showPercent val="0"/>
          <c:showBubbleSize val="0"/>
        </c:dLbls>
        <c:smooth val="0"/>
        <c:axId val="-365322160"/>
        <c:axId val="-365317328"/>
      </c:lineChart>
      <c:catAx>
        <c:axId val="-365322160"/>
        <c:scaling>
          <c:orientation val="minMax"/>
        </c:scaling>
        <c:delete val="0"/>
        <c:axPos val="b"/>
        <c:title>
          <c:tx>
            <c:rich>
              <a:bodyPr/>
              <a:lstStyle/>
              <a:p>
                <a:pPr>
                  <a:defRPr/>
                </a:pPr>
                <a:r>
                  <a:rPr lang="en-US" dirty="0" smtClean="0"/>
                  <a:t>Jobs/second</a:t>
                </a:r>
                <a:endParaRPr lang="en-US" dirty="0"/>
              </a:p>
            </c:rich>
          </c:tx>
          <c:layout/>
          <c:overlay val="0"/>
        </c:title>
        <c:numFmt formatCode="General" sourceLinked="1"/>
        <c:majorTickMark val="out"/>
        <c:minorTickMark val="none"/>
        <c:tickLblPos val="nextTo"/>
        <c:crossAx val="-365317328"/>
        <c:crosses val="autoZero"/>
        <c:auto val="1"/>
        <c:lblAlgn val="ctr"/>
        <c:lblOffset val="100"/>
        <c:noMultiLvlLbl val="0"/>
      </c:catAx>
      <c:valAx>
        <c:axId val="-365317328"/>
        <c:scaling>
          <c:logBase val="10.0"/>
          <c:orientation val="minMax"/>
          <c:max val="10000.0"/>
          <c:min val="1.0"/>
        </c:scaling>
        <c:delete val="0"/>
        <c:axPos val="l"/>
        <c:majorGridlines/>
        <c:title>
          <c:tx>
            <c:rich>
              <a:bodyPr rot="-5400000" vert="horz"/>
              <a:lstStyle/>
              <a:p>
                <a:pPr>
                  <a:defRPr/>
                </a:pPr>
                <a:r>
                  <a:rPr lang="en-US" dirty="0" smtClean="0"/>
                  <a:t>Latency</a:t>
                </a:r>
                <a:endParaRPr lang="en-US" dirty="0"/>
              </a:p>
            </c:rich>
          </c:tx>
          <c:layout/>
          <c:overlay val="0"/>
        </c:title>
        <c:numFmt formatCode="General" sourceLinked="1"/>
        <c:majorTickMark val="out"/>
        <c:minorTickMark val="none"/>
        <c:tickLblPos val="nextTo"/>
        <c:crossAx val="-365322160"/>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marker>
            <c:symbol val="none"/>
          </c:marker>
          <c:cat>
            <c:numRef>
              <c:f>Sheet1!$A$2:$A$5</c:f>
              <c:numCache>
                <c:formatCode>General</c:formatCode>
                <c:ptCount val="4"/>
              </c:numCache>
            </c:numRef>
          </c:cat>
          <c:val>
            <c:numRef>
              <c:f>Sheet1!$B$2:$B$5</c:f>
              <c:numCache>
                <c:formatCode>General</c:formatCode>
                <c:ptCount val="4"/>
              </c:numCache>
            </c:numRef>
          </c:val>
          <c:smooth val="0"/>
        </c:ser>
        <c:ser>
          <c:idx val="1"/>
          <c:order val="1"/>
          <c:tx>
            <c:strRef>
              <c:f>Sheet1!$C$1</c:f>
              <c:strCache>
                <c:ptCount val="1"/>
                <c:pt idx="0">
                  <c:v>Series 2</c:v>
                </c:pt>
              </c:strCache>
            </c:strRef>
          </c:tx>
          <c:marker>
            <c:symbol val="none"/>
          </c:marker>
          <c:cat>
            <c:numRef>
              <c:f>Sheet1!$A$2:$A$5</c:f>
              <c:numCache>
                <c:formatCode>General</c:formatCode>
                <c:ptCount val="4"/>
              </c:numCache>
            </c:numRef>
          </c:cat>
          <c:val>
            <c:numRef>
              <c:f>Sheet1!$C$2:$C$5</c:f>
              <c:numCache>
                <c:formatCode>General</c:formatCode>
                <c:ptCount val="4"/>
              </c:numCache>
            </c:numRef>
          </c:val>
          <c:smooth val="0"/>
        </c:ser>
        <c:ser>
          <c:idx val="2"/>
          <c:order val="2"/>
          <c:tx>
            <c:strRef>
              <c:f>Sheet1!$D$1</c:f>
              <c:strCache>
                <c:ptCount val="1"/>
                <c:pt idx="0">
                  <c:v>Series 3</c:v>
                </c:pt>
              </c:strCache>
            </c:strRef>
          </c:tx>
          <c:marker>
            <c:symbol val="none"/>
          </c:marker>
          <c:cat>
            <c:numRef>
              <c:f>Sheet1!$A$2:$A$5</c:f>
              <c:numCache>
                <c:formatCode>General</c:formatCode>
                <c:ptCount val="4"/>
              </c:numCache>
            </c:numRef>
          </c:cat>
          <c:val>
            <c:numRef>
              <c:f>Sheet1!$D$2:$D$5</c:f>
              <c:numCache>
                <c:formatCode>General</c:formatCode>
                <c:ptCount val="4"/>
              </c:numCache>
            </c:numRef>
          </c:val>
          <c:smooth val="0"/>
        </c:ser>
        <c:dLbls>
          <c:showLegendKey val="0"/>
          <c:showVal val="0"/>
          <c:showCatName val="0"/>
          <c:showSerName val="0"/>
          <c:showPercent val="0"/>
          <c:showBubbleSize val="0"/>
        </c:dLbls>
        <c:smooth val="0"/>
        <c:axId val="-366130560"/>
        <c:axId val="-366127440"/>
      </c:lineChart>
      <c:catAx>
        <c:axId val="-366130560"/>
        <c:scaling>
          <c:orientation val="minMax"/>
        </c:scaling>
        <c:delete val="0"/>
        <c:axPos val="b"/>
        <c:title>
          <c:tx>
            <c:rich>
              <a:bodyPr/>
              <a:lstStyle/>
              <a:p>
                <a:pPr>
                  <a:defRPr/>
                </a:pPr>
                <a:r>
                  <a:rPr lang="en-US" dirty="0" smtClean="0"/>
                  <a:t>Jobs/second</a:t>
                </a:r>
                <a:endParaRPr lang="en-US" dirty="0"/>
              </a:p>
            </c:rich>
          </c:tx>
          <c:layout/>
          <c:overlay val="0"/>
        </c:title>
        <c:numFmt formatCode="General" sourceLinked="1"/>
        <c:majorTickMark val="out"/>
        <c:minorTickMark val="none"/>
        <c:tickLblPos val="nextTo"/>
        <c:crossAx val="-366127440"/>
        <c:crosses val="autoZero"/>
        <c:auto val="1"/>
        <c:lblAlgn val="ctr"/>
        <c:lblOffset val="100"/>
        <c:noMultiLvlLbl val="0"/>
      </c:catAx>
      <c:valAx>
        <c:axId val="-366127440"/>
        <c:scaling>
          <c:logBase val="10.0"/>
          <c:orientation val="minMax"/>
          <c:max val="10000.0"/>
          <c:min val="1.0"/>
        </c:scaling>
        <c:delete val="0"/>
        <c:axPos val="l"/>
        <c:majorGridlines/>
        <c:title>
          <c:tx>
            <c:rich>
              <a:bodyPr rot="-5400000" vert="horz"/>
              <a:lstStyle/>
              <a:p>
                <a:pPr>
                  <a:defRPr/>
                </a:pPr>
                <a:r>
                  <a:rPr lang="en-US" dirty="0" smtClean="0"/>
                  <a:t>Latency</a:t>
                </a:r>
                <a:endParaRPr lang="en-US" dirty="0"/>
              </a:p>
            </c:rich>
          </c:tx>
          <c:layout/>
          <c:overlay val="0"/>
        </c:title>
        <c:numFmt formatCode="General" sourceLinked="1"/>
        <c:majorTickMark val="out"/>
        <c:minorTickMark val="none"/>
        <c:tickLblPos val="nextTo"/>
        <c:crossAx val="-366130560"/>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Strategy 1</c:v>
                </c:pt>
              </c:strCache>
            </c:strRef>
          </c:tx>
          <c:xVal>
            <c:numRef>
              <c:f>Sheet1!$A$2:$A$11</c:f>
              <c:numCache>
                <c:formatCode>General</c:formatCode>
                <c:ptCount val="10"/>
                <c:pt idx="0">
                  <c:v>0.05</c:v>
                </c:pt>
                <c:pt idx="1">
                  <c:v>0.15</c:v>
                </c:pt>
                <c:pt idx="2">
                  <c:v>0.25</c:v>
                </c:pt>
                <c:pt idx="3">
                  <c:v>0.35</c:v>
                </c:pt>
                <c:pt idx="4">
                  <c:v>0.45</c:v>
                </c:pt>
                <c:pt idx="5">
                  <c:v>0.55</c:v>
                </c:pt>
                <c:pt idx="6">
                  <c:v>0.65</c:v>
                </c:pt>
                <c:pt idx="7">
                  <c:v>0.75</c:v>
                </c:pt>
                <c:pt idx="8">
                  <c:v>0.85</c:v>
                </c:pt>
                <c:pt idx="9">
                  <c:v>0.95</c:v>
                </c:pt>
              </c:numCache>
            </c:numRef>
          </c:xVal>
          <c:yVal>
            <c:numRef>
              <c:f>Sheet1!$B$2:$B$11</c:f>
              <c:numCache>
                <c:formatCode>General</c:formatCode>
                <c:ptCount val="10"/>
                <c:pt idx="0">
                  <c:v>1.14177382</c:v>
                </c:pt>
                <c:pt idx="1">
                  <c:v>1.194396434</c:v>
                </c:pt>
                <c:pt idx="2">
                  <c:v>1.278991733</c:v>
                </c:pt>
                <c:pt idx="3">
                  <c:v>1.350052994</c:v>
                </c:pt>
                <c:pt idx="4">
                  <c:v>1.455718497</c:v>
                </c:pt>
                <c:pt idx="5">
                  <c:v>1.578471386</c:v>
                </c:pt>
                <c:pt idx="6">
                  <c:v>1.745466822</c:v>
                </c:pt>
                <c:pt idx="7">
                  <c:v>1.996838613</c:v>
                </c:pt>
                <c:pt idx="8">
                  <c:v>2.636514959</c:v>
                </c:pt>
                <c:pt idx="9">
                  <c:v>6.610556721999999</c:v>
                </c:pt>
              </c:numCache>
            </c:numRef>
          </c:yVal>
          <c:smooth val="0"/>
        </c:ser>
        <c:ser>
          <c:idx val="1"/>
          <c:order val="1"/>
          <c:tx>
            <c:strRef>
              <c:f>Sheet1!$C$1</c:f>
              <c:strCache>
                <c:ptCount val="1"/>
                <c:pt idx="0">
                  <c:v>Strategy 2</c:v>
                </c:pt>
              </c:strCache>
            </c:strRef>
          </c:tx>
          <c:xVal>
            <c:numRef>
              <c:f>Sheet1!$A$2:$A$11</c:f>
              <c:numCache>
                <c:formatCode>General</c:formatCode>
                <c:ptCount val="10"/>
                <c:pt idx="0">
                  <c:v>0.05</c:v>
                </c:pt>
                <c:pt idx="1">
                  <c:v>0.15</c:v>
                </c:pt>
                <c:pt idx="2">
                  <c:v>0.25</c:v>
                </c:pt>
                <c:pt idx="3">
                  <c:v>0.35</c:v>
                </c:pt>
                <c:pt idx="4">
                  <c:v>0.45</c:v>
                </c:pt>
                <c:pt idx="5">
                  <c:v>0.55</c:v>
                </c:pt>
                <c:pt idx="6">
                  <c:v>0.65</c:v>
                </c:pt>
                <c:pt idx="7">
                  <c:v>0.75</c:v>
                </c:pt>
                <c:pt idx="8">
                  <c:v>0.85</c:v>
                </c:pt>
                <c:pt idx="9">
                  <c:v>0.95</c:v>
                </c:pt>
              </c:numCache>
            </c:numRef>
          </c:xVal>
          <c:yVal>
            <c:numRef>
              <c:f>Sheet1!$C$2:$C$11</c:f>
              <c:numCache>
                <c:formatCode>General</c:formatCode>
                <c:ptCount val="10"/>
                <c:pt idx="0">
                  <c:v>1.155930094</c:v>
                </c:pt>
                <c:pt idx="1">
                  <c:v>1.31685651</c:v>
                </c:pt>
                <c:pt idx="2">
                  <c:v>1.491882248</c:v>
                </c:pt>
                <c:pt idx="3">
                  <c:v>1.684959554</c:v>
                </c:pt>
                <c:pt idx="4">
                  <c:v>1.982701274</c:v>
                </c:pt>
                <c:pt idx="5">
                  <c:v>2.387144772</c:v>
                </c:pt>
                <c:pt idx="6">
                  <c:v>2.972916846</c:v>
                </c:pt>
                <c:pt idx="7">
                  <c:v>4.223070136999999</c:v>
                </c:pt>
                <c:pt idx="8">
                  <c:v>7.344507385999999</c:v>
                </c:pt>
                <c:pt idx="9">
                  <c:v>356.4498274</c:v>
                </c:pt>
              </c:numCache>
            </c:numRef>
          </c:yVal>
          <c:smooth val="0"/>
        </c:ser>
        <c:dLbls>
          <c:showLegendKey val="0"/>
          <c:showVal val="0"/>
          <c:showCatName val="0"/>
          <c:showSerName val="0"/>
          <c:showPercent val="0"/>
          <c:showBubbleSize val="0"/>
        </c:dLbls>
        <c:axId val="-397883216"/>
        <c:axId val="-397879824"/>
      </c:scatterChart>
      <c:valAx>
        <c:axId val="-397883216"/>
        <c:scaling>
          <c:orientation val="minMax"/>
        </c:scaling>
        <c:delete val="0"/>
        <c:axPos val="b"/>
        <c:title>
          <c:tx>
            <c:rich>
              <a:bodyPr/>
              <a:lstStyle/>
              <a:p>
                <a:pPr>
                  <a:defRPr/>
                </a:pPr>
                <a:r>
                  <a:rPr lang="en-US"/>
                  <a:t>Load</a:t>
                </a:r>
              </a:p>
            </c:rich>
          </c:tx>
          <c:layout/>
          <c:overlay val="0"/>
        </c:title>
        <c:numFmt formatCode="General" sourceLinked="1"/>
        <c:majorTickMark val="out"/>
        <c:minorTickMark val="none"/>
        <c:tickLblPos val="nextTo"/>
        <c:crossAx val="-397879824"/>
        <c:crosses val="autoZero"/>
        <c:crossBetween val="midCat"/>
      </c:valAx>
      <c:valAx>
        <c:axId val="-397879824"/>
        <c:scaling>
          <c:logBase val="10.0"/>
          <c:orientation val="minMax"/>
        </c:scaling>
        <c:delete val="0"/>
        <c:axPos val="l"/>
        <c:majorGridlines/>
        <c:title>
          <c:tx>
            <c:rich>
              <a:bodyPr rot="-5400000" vert="horz"/>
              <a:lstStyle/>
              <a:p>
                <a:pPr>
                  <a:defRPr/>
                </a:pPr>
                <a:r>
                  <a:rPr lang="en-US"/>
                  <a:t>Latency (ms)</a:t>
                </a:r>
              </a:p>
            </c:rich>
          </c:tx>
          <c:layout/>
          <c:overlay val="0"/>
        </c:title>
        <c:numFmt formatCode="General" sourceLinked="1"/>
        <c:majorTickMark val="out"/>
        <c:minorTickMark val="none"/>
        <c:tickLblPos val="nextTo"/>
        <c:crossAx val="-397883216"/>
        <c:crosses val="autoZero"/>
        <c:crossBetween val="midCat"/>
      </c:valAx>
    </c:plotArea>
    <c:plotVisOnly val="1"/>
    <c:dispBlanksAs val="gap"/>
    <c:showDLblsOverMax val="0"/>
  </c:chart>
  <c:txPr>
    <a:bodyPr/>
    <a:lstStyle/>
    <a:p>
      <a:pPr>
        <a:defRPr sz="1800" b="1"/>
      </a:pPr>
      <a:endParaRPr lang="zh-CN"/>
    </a:p>
  </c:txPr>
  <c:externalData r:id="rId1">
    <c:autoUpdate val="0"/>
  </c:externalData>
</c:chartSpace>
</file>

<file path=ppt/media/image1.jpeg>
</file>

<file path=ppt/media/image10.jpeg>
</file>

<file path=ppt/media/image11.png>
</file>

<file path=ppt/media/image12.png>
</file>

<file path=ppt/media/image13.gif>
</file>

<file path=ppt/media/image14.png>
</file>

<file path=ppt/media/image15.pn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CAFE770D-F523-4703-95D8-0F3301E6C80C}" type="datetimeFigureOut">
              <a:rPr lang="zh-CN" altLang="en-US"/>
              <a:pPr>
                <a:defRPr/>
              </a:pPr>
              <a:t>2019/10/16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C06EABED-EE26-49BD-9E6C-C8AC5C5D08C5}" type="slidenum">
              <a:rPr lang="zh-CN" altLang="en-US"/>
              <a:pPr>
                <a:defRPr/>
              </a:pPr>
              <a:t>‹#›</a:t>
            </a:fld>
            <a:endParaRPr lang="zh-CN" altLang="en-US"/>
          </a:p>
        </p:txBody>
      </p:sp>
    </p:spTree>
    <p:extLst>
      <p:ext uri="{BB962C8B-B14F-4D97-AF65-F5344CB8AC3E}">
        <p14:creationId xmlns:p14="http://schemas.microsoft.com/office/powerpoint/2010/main" val="148680319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notesMaster" Target="../notesMasters/notesMaster1.xml"/><Relationship Id="rId3" Type="http://schemas.openxmlformats.org/officeDocument/2006/relationships/slide" Target="../slides/slide11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notesMaster" Target="../notesMasters/notesMaster1.xml"/><Relationship Id="rId3" Type="http://schemas.openxmlformats.org/officeDocument/2006/relationships/slide" Target="../slides/slide112.xml"/></Relationships>
</file>

<file path=ppt/notesSlides/_rels/notesSlide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notesMaster" Target="../notesMasters/notesMaster1.xml"/><Relationship Id="rId3" Type="http://schemas.openxmlformats.org/officeDocument/2006/relationships/slide" Target="../slides/slide113.xml"/></Relationships>
</file>

<file path=ppt/notesSlides/_rels/notesSlide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notesMaster" Target="../notesMasters/notesMaster1.xml"/><Relationship Id="rId3" Type="http://schemas.openxmlformats.org/officeDocument/2006/relationships/slide" Target="../slides/slide114.xml"/></Relationships>
</file>

<file path=ppt/notesSlides/_rels/notesSlide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notesMaster" Target="../notesMasters/notesMaster1.xml"/><Relationship Id="rId3" Type="http://schemas.openxmlformats.org/officeDocument/2006/relationships/slide" Target="../slides/slide1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bwMode="auto">
      <p:bgPr>
        <a:solidFill>
          <a:schemeClr val="bg1"/>
        </a:solidFill>
        <a:effectLst/>
      </p:bgPr>
    </p:bg>
    <p:spTree>
      <p:nvGrpSpPr>
        <p:cNvPr id="1" name=""/>
        <p:cNvGrpSpPr/>
        <p:nvPr/>
      </p:nvGrpSpPr>
      <p:grpSpPr>
        <a:xfrm>
          <a:off x="0" y="0"/>
          <a:ext cx="0" cy="0"/>
          <a:chOff x="0" y="0"/>
          <a:chExt cx="0" cy="0"/>
        </a:xfrm>
      </p:grpSpPr>
      <p:sp>
        <p:nvSpPr>
          <p:cNvPr id="5529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5299" name="Rectangle 3"/>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smtClean="0"/>
              <a:t>从网站架构演变过程来看，涉及到</a:t>
            </a:r>
            <a:r>
              <a:rPr lang="en-US" altLang="zh-CN" smtClean="0"/>
              <a:t>n</a:t>
            </a:r>
            <a:r>
              <a:rPr lang="zh-CN" altLang="en-US" smtClean="0"/>
              <a:t>多的技术点及设计模式，为什么要用这些技术？为什么这样设计？困惑了？</a:t>
            </a:r>
          </a:p>
          <a:p>
            <a:pPr eaLnBrk="1" hangingPunct="1"/>
            <a:r>
              <a:rPr lang="zh-CN" altLang="en-US" smtClean="0"/>
              <a:t>所以我们需要理论来支撑和指导我们架构设计工作</a:t>
            </a:r>
          </a:p>
        </p:txBody>
      </p:sp>
    </p:spTree>
  </p:cSld>
  <p:clrMapOvr>
    <a:overrideClrMapping bg1="lt1" tx1="dk1" bg2="lt2" tx2="dk2" accent1="accent1" accent2="accent2" accent3="accent3" accent4="accent4" accent5="accent5" accent6="accent6" hlink="hlink" folHlink="folHlink"/>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7"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29698"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1"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30722"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745"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31746"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3000" y="695159"/>
            <a:ext cx="4572000" cy="3429000"/>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备注占位符 2"/>
          <p:cNvSpPr txBox="1">
            <a:spLocks noGrp="1"/>
          </p:cNvSpPr>
          <p:nvPr>
            <p:ph type="body" sz="quarter" idx="1"/>
          </p:nvPr>
        </p:nvSpPr>
        <p:spPr>
          <a:xfrm>
            <a:off x="685799" y="4343400"/>
            <a:ext cx="5484960" cy="4114079"/>
          </a:xfrm>
        </p:spPr>
        <p:txBody>
          <a:bodyPr>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Clr>
                <a:srgbClr val="000000"/>
              </a:buClr>
              <a:buSzPct val="100000"/>
              <a:buFont typeface="Times New Roman" pitchFamily="18"/>
              <a:buChar char="–"/>
            </a:lvl2pPr>
            <a:lvl3pPr lvl="2">
              <a:buClr>
                <a:srgbClr val="000000"/>
              </a:buClr>
              <a:buSzPct val="100000"/>
              <a:buFont typeface="Times New Roman" pitchFamily="18"/>
              <a:buChar char="•"/>
            </a:lvl3pPr>
            <a:lvl4pPr lvl="3">
              <a:buClr>
                <a:srgbClr val="000000"/>
              </a:buClr>
              <a:buSzPct val="100000"/>
              <a:buFont typeface="Times New Roman" pitchFamily="18"/>
              <a:buChar char="–"/>
            </a:lvl4pPr>
            <a:lvl5pPr lvl="4">
              <a:buClr>
                <a:srgbClr val="000000"/>
              </a:buClr>
              <a:buSzPct val="100000"/>
              <a:buFont typeface="Times New Roman" pitchFamily="18"/>
              <a:buChar char="»"/>
            </a:lvl5pPr>
            <a:lvl6pPr lvl="5">
              <a:buClr>
                <a:srgbClr val="000000"/>
              </a:buClr>
              <a:buSzPct val="100000"/>
              <a:buFont typeface="Times New Roman" pitchFamily="18"/>
              <a:buChar char="»"/>
            </a:lvl6pPr>
            <a:lvl7pPr lvl="6">
              <a:buClr>
                <a:srgbClr val="000000"/>
              </a:buClr>
              <a:buSzPct val="100000"/>
              <a:buFont typeface="Times New Roman" pitchFamily="18"/>
              <a:buChar char="»"/>
            </a:lvl7pPr>
            <a:lvl8pPr lvl="7">
              <a:buClr>
                <a:srgbClr val="000000"/>
              </a:buClr>
              <a:buSzPct val="100000"/>
              <a:buFont typeface="Times New Roman" pitchFamily="18"/>
              <a:buChar char="»"/>
            </a:lvl8pPr>
            <a:lvl9pPr lvl="8">
              <a:buClr>
                <a:srgbClr val="000000"/>
              </a:buClr>
              <a:buSzPct val="100000"/>
              <a:buFont typeface="Times New Roman" pitchFamily="18"/>
              <a:buChar char="»"/>
            </a:lvl9pPr>
          </a:lstStyle>
          <a:p>
            <a:endParaRPr lang="de-DE"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56322" name="幻灯片图像占位符 1"/>
          <p:cNvSpPr>
            <a:spLocks noGrp="1" noRot="1" noChangeAspect="1"/>
          </p:cNvSpPr>
          <p:nvPr>
            <p:ph type="sldImg"/>
          </p:nvPr>
        </p:nvSpPr>
        <p:spPr bwMode="auto">
          <a:xfrm>
            <a:off x="1143000" y="685800"/>
            <a:ext cx="4572000" cy="34290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备注占位符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smtClean="0"/>
              <a:t>Eric Brewer,</a:t>
            </a:r>
            <a:r>
              <a:rPr lang="zh-CN" altLang="en-US" smtClean="0"/>
              <a:t>一位加州大学伯克利分校的教授</a:t>
            </a:r>
            <a:endParaRPr lang="en-US" altLang="zh-CN" smtClean="0"/>
          </a:p>
          <a:p>
            <a:pPr eaLnBrk="1" hangingPunct="1"/>
            <a:r>
              <a:rPr lang="en-US" altLang="zh-CN" smtClean="0"/>
              <a:t>http://www.cs.berkeley.edu/~brewer/</a:t>
            </a:r>
          </a:p>
          <a:p>
            <a:pPr eaLnBrk="1" hangingPunct="1"/>
            <a:endParaRPr lang="zh-CN" altLang="en-US" smtClean="0"/>
          </a:p>
        </p:txBody>
      </p:sp>
    </p:spTree>
  </p:cSld>
  <p:clrMapOvr>
    <a:overrideClrMapping bg1="lt1" tx1="dk1" bg2="lt2" tx2="dk2" accent1="accent1" accent2="accent2" accent3="accent3" accent4="accent4" accent5="accent5" accent6="accent6" hlink="hlink" folHlink="folHlink"/>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57346" name="幻灯片图像占位符 1"/>
          <p:cNvSpPr>
            <a:spLocks noGrp="1" noRot="1" noChangeAspect="1"/>
          </p:cNvSpPr>
          <p:nvPr>
            <p:ph type="sldImg"/>
          </p:nvPr>
        </p:nvSpPr>
        <p:spPr bwMode="auto">
          <a:xfrm>
            <a:off x="1143000" y="685800"/>
            <a:ext cx="4572000" cy="34290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备注占位符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smtClean="0"/>
              <a:t>CAP</a:t>
            </a:r>
            <a:r>
              <a:rPr lang="zh-CN" altLang="en-US" smtClean="0"/>
              <a:t>对开发分布式系统和选型都有重大指导意义；</a:t>
            </a:r>
            <a:endParaRPr lang="en-US" altLang="zh-CN" smtClean="0"/>
          </a:p>
        </p:txBody>
      </p:sp>
    </p:spTree>
  </p:cSld>
  <p:clrMapOvr>
    <a:overrideClrMapping bg1="lt1" tx1="dk1" bg2="lt2" tx2="dk2" accent1="accent1" accent2="accent2" accent3="accent3" accent4="accent4" accent5="accent5" accent6="accent6" hlink="hlink" folHlink="folHlink"/>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58370" name="幻灯片图像占位符 1"/>
          <p:cNvSpPr>
            <a:spLocks noGrp="1" noRot="1" noChangeAspect="1"/>
          </p:cNvSpPr>
          <p:nvPr>
            <p:ph type="sldImg"/>
          </p:nvPr>
        </p:nvSpPr>
        <p:spPr bwMode="auto">
          <a:xfrm>
            <a:off x="1143000" y="685800"/>
            <a:ext cx="4572000" cy="34290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备注占位符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smtClean="0"/>
              <a:t>http://en.wikipedia.org/wiki/Shared_nothing_architecture</a:t>
            </a:r>
          </a:p>
          <a:p>
            <a:r>
              <a:rPr lang="en-US" altLang="zh-CN" dirty="0" smtClean="0"/>
              <a:t>SNA</a:t>
            </a:r>
            <a:r>
              <a:rPr lang="zh-CN" altLang="en-US" dirty="0" smtClean="0"/>
              <a:t>的主要是认为在一个集群分布式计算环境中，若</a:t>
            </a:r>
            <a:r>
              <a:rPr lang="en-US" altLang="zh-CN" dirty="0" smtClean="0"/>
              <a:t>Session</a:t>
            </a:r>
            <a:r>
              <a:rPr lang="zh-CN" altLang="en-US" dirty="0" smtClean="0"/>
              <a:t>状态维护在各个节点服务器上，为了保证状态一致性，节点间</a:t>
            </a:r>
            <a:r>
              <a:rPr lang="en-US" altLang="zh-CN" dirty="0" smtClean="0"/>
              <a:t>Session</a:t>
            </a:r>
            <a:r>
              <a:rPr lang="zh-CN" altLang="en-US" dirty="0" smtClean="0"/>
              <a:t>数据需要互相拷贝同步，严重影响性能。</a:t>
            </a:r>
            <a:endParaRPr lang="zh-CN" altLang="en-US" dirty="0" smtClean="0">
              <a:latin typeface="微软雅黑" pitchFamily="34" charset="-122"/>
              <a:ea typeface="微软雅黑" pitchFamily="34" charset="-122"/>
            </a:endParaRPr>
          </a:p>
          <a:p>
            <a:pPr eaLnBrk="1" hangingPunct="1"/>
            <a:endParaRPr lang="en-US" altLang="zh-CN" dirty="0" smtClean="0"/>
          </a:p>
        </p:txBody>
      </p:sp>
    </p:spTree>
  </p:cSld>
  <p:clrMapOvr>
    <a:overrideClrMapping bg1="lt1" tx1="dk1" bg2="lt2" tx2="dk2" accent1="accent1" accent2="accent2" accent3="accent3" accent4="accent4" accent5="accent5" accent6="accent6" hlink="hlink" folHlink="folHlink"/>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60418" name="幻灯片图像占位符 1"/>
          <p:cNvSpPr>
            <a:spLocks noGrp="1" noRot="1" noChangeAspect="1"/>
          </p:cNvSpPr>
          <p:nvPr>
            <p:ph type="sldImg"/>
          </p:nvPr>
        </p:nvSpPr>
        <p:spPr bwMode="auto">
          <a:xfrm>
            <a:off x="1143000" y="685800"/>
            <a:ext cx="4572000" cy="34290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备注占位符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smtClean="0"/>
              <a:t>很说明问题的漫画</a:t>
            </a:r>
          </a:p>
        </p:txBody>
      </p:sp>
    </p:spTree>
  </p:cSld>
  <p:clrMapOvr>
    <a:overrideClrMapping bg1="lt1" tx1="dk1" bg2="lt2" tx2="dk2" accent1="accent1" accent2="accent2" accent3="accent3" accent4="accent4" accent5="accent5" accent6="accent6" hlink="hlink" folHlink="folHlink"/>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1"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25602"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5"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26626"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49"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27650"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3" name="Text Box 1"/>
          <p:cNvSpPr txBox="1">
            <a:spLocks noChangeArrowheads="1"/>
          </p:cNvSpPr>
          <p:nvPr/>
        </p:nvSpPr>
        <p:spPr bwMode="auto">
          <a:xfrm>
            <a:off x="1191005" y="878422"/>
            <a:ext cx="4475990" cy="3164760"/>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0165" tIns="40083" rIns="80165" bIns="40083" anchor="ctr"/>
          <a:lstStyle/>
          <a:p>
            <a:endParaRPr lang="zh-CN" altLang="en-US"/>
          </a:p>
        </p:txBody>
      </p:sp>
      <p:sp>
        <p:nvSpPr>
          <p:cNvPr id="28674" name="Rectangle 2"/>
          <p:cNvSpPr txBox="1">
            <a:spLocks noGrp="1" noChangeArrowheads="1"/>
          </p:cNvSpPr>
          <p:nvPr>
            <p:ph type="body"/>
          </p:nvPr>
        </p:nvSpPr>
        <p:spPr bwMode="auto">
          <a:xfrm>
            <a:off x="1061393" y="4350018"/>
            <a:ext cx="4738097" cy="350961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zh-CN"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Rectangle 8"/>
          <p:cNvSpPr/>
          <p:nvPr/>
        </p:nvSpPr>
        <p:spPr>
          <a:xfrm>
            <a:off x="9001125" y="4846638"/>
            <a:ext cx="142875" cy="20113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9"/>
          <p:cNvSpPr/>
          <p:nvPr/>
        </p:nvSpPr>
        <p:spPr>
          <a:xfrm>
            <a:off x="9001125" y="0"/>
            <a:ext cx="142875" cy="48466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6600" spc="-80" baseline="0">
                <a:solidFill>
                  <a:schemeClr val="tx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6" name="Date Placeholder 3"/>
          <p:cNvSpPr>
            <a:spLocks noGrp="1"/>
          </p:cNvSpPr>
          <p:nvPr>
            <p:ph type="dt" sz="half" idx="10"/>
          </p:nvPr>
        </p:nvSpPr>
        <p:spPr/>
        <p:txBody>
          <a:bodyPr/>
          <a:lstStyle>
            <a:lvl1pPr>
              <a:defRPr/>
            </a:lvl1pPr>
          </a:lstStyle>
          <a:p>
            <a:pPr>
              <a:defRPr/>
            </a:pPr>
            <a:fld id="{5EA2FDB5-AFAB-4645-8F4D-F42DBD69452F}" type="datetimeFigureOut">
              <a:rPr lang="zh-CN" altLang="en-US"/>
              <a:pPr>
                <a:defRPr/>
              </a:pPr>
              <a:t>2019/10/16</a:t>
            </a:fld>
            <a:endParaRPr lang="zh-CN" altLang="en-US"/>
          </a:p>
        </p:txBody>
      </p:sp>
      <p:sp>
        <p:nvSpPr>
          <p:cNvPr id="7" name="Footer Placeholder 4"/>
          <p:cNvSpPr>
            <a:spLocks noGrp="1"/>
          </p:cNvSpPr>
          <p:nvPr>
            <p:ph type="ftr" sz="quarter" idx="11"/>
          </p:nvPr>
        </p:nvSpPr>
        <p:spPr/>
        <p:txBody>
          <a:bodyPr/>
          <a:lstStyle>
            <a:lvl1pPr>
              <a:defRPr/>
            </a:lvl1pPr>
          </a:lstStyle>
          <a:p>
            <a:pPr>
              <a:defRPr/>
            </a:pPr>
            <a:endParaRPr lang="zh-CN" altLang="en-US"/>
          </a:p>
        </p:txBody>
      </p:sp>
      <p:sp>
        <p:nvSpPr>
          <p:cNvPr id="8" name="Slide Number Placeholder 5"/>
          <p:cNvSpPr>
            <a:spLocks noGrp="1"/>
          </p:cNvSpPr>
          <p:nvPr>
            <p:ph type="sldNum" sz="quarter" idx="12"/>
          </p:nvPr>
        </p:nvSpPr>
        <p:spPr/>
        <p:txBody>
          <a:bodyPr/>
          <a:lstStyle>
            <a:lvl1pPr>
              <a:defRPr>
                <a:solidFill>
                  <a:schemeClr val="tx1"/>
                </a:solidFill>
              </a:defRPr>
            </a:lvl1pPr>
          </a:lstStyle>
          <a:p>
            <a:pPr>
              <a:defRPr/>
            </a:pPr>
            <a:fld id="{DA7F7FA8-B96E-41CE-9020-309C3EEA5869}" type="slidenum">
              <a:rPr lang="zh-CN" altLang="en-US"/>
              <a:pPr>
                <a:defRPr/>
              </a:pPr>
              <a:t>‹#›</a:t>
            </a:fld>
            <a:endParaRPr lang="zh-CN" altLang="en-US"/>
          </a:p>
        </p:txBody>
      </p:sp>
    </p:spTree>
    <p:extLst>
      <p:ext uri="{BB962C8B-B14F-4D97-AF65-F5344CB8AC3E}">
        <p14:creationId xmlns:p14="http://schemas.microsoft.com/office/powerpoint/2010/main" val="189588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lvl1pPr>
              <a:defRPr/>
            </a:lvl1pPr>
          </a:lstStyle>
          <a:p>
            <a:pPr>
              <a:defRPr/>
            </a:pPr>
            <a:fld id="{03C2CFB8-8366-4E66-B27C-5F2E6B9E93EB}" type="datetimeFigureOut">
              <a:rPr lang="zh-CN" altLang="en-US"/>
              <a:pPr>
                <a:defRPr/>
              </a:pPr>
              <a:t>2019/10/16</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395321CF-811D-4D7E-9B3C-4E0040CACDD7}" type="slidenum">
              <a:rPr lang="zh-CN" altLang="en-US"/>
              <a:pPr>
                <a:defRPr/>
              </a:pPr>
              <a:t>‹#›</a:t>
            </a:fld>
            <a:endParaRPr lang="zh-CN" altLang="en-US"/>
          </a:p>
        </p:txBody>
      </p:sp>
    </p:spTree>
    <p:extLst>
      <p:ext uri="{BB962C8B-B14F-4D97-AF65-F5344CB8AC3E}">
        <p14:creationId xmlns:p14="http://schemas.microsoft.com/office/powerpoint/2010/main" val="371922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lvl1pPr>
              <a:defRPr/>
            </a:lvl1pPr>
          </a:lstStyle>
          <a:p>
            <a:pPr>
              <a:defRPr/>
            </a:pPr>
            <a:fld id="{59113273-539E-473F-888E-B1EA9BC6DF9B}" type="datetimeFigureOut">
              <a:rPr lang="zh-CN" altLang="en-US"/>
              <a:pPr>
                <a:defRPr/>
              </a:pPr>
              <a:t>2019/10/16</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878F6BF2-A771-4207-83C4-58F9851E2CB7}" type="slidenum">
              <a:rPr lang="zh-CN" altLang="en-US"/>
              <a:pPr>
                <a:defRPr/>
              </a:pPr>
              <a:t>‹#›</a:t>
            </a:fld>
            <a:endParaRPr lang="zh-CN" altLang="en-US"/>
          </a:p>
        </p:txBody>
      </p:sp>
    </p:spTree>
    <p:extLst>
      <p:ext uri="{BB962C8B-B14F-4D97-AF65-F5344CB8AC3E}">
        <p14:creationId xmlns:p14="http://schemas.microsoft.com/office/powerpoint/2010/main" val="1199347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7789862" cy="1458912"/>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1182688" y="2017713"/>
            <a:ext cx="3808412" cy="41116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143500" y="2017713"/>
            <a:ext cx="3808413" cy="41116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679634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72480" y="635107"/>
            <a:ext cx="7803360" cy="1140600"/>
          </a:xfrm>
        </p:spPr>
        <p:txBody>
          <a:bodyPr/>
          <a:lstStyle/>
          <a:p>
            <a:r>
              <a:rPr lang="zh-CN" altLang="en-US"/>
              <a:t>单击此处编辑母版标题样式</a:t>
            </a:r>
          </a:p>
        </p:txBody>
      </p:sp>
    </p:spTree>
    <p:extLst>
      <p:ext uri="{BB962C8B-B14F-4D97-AF65-F5344CB8AC3E}">
        <p14:creationId xmlns:p14="http://schemas.microsoft.com/office/powerpoint/2010/main" val="2891410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BDE8293A-E282-4FFE-95C0-5AF86696D163}" type="datetimeFigureOut">
              <a:rPr lang="zh-CN" altLang="en-US"/>
              <a:pPr>
                <a:defRPr/>
              </a:pPr>
              <a:t>2019/10/16</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FD642376-5D3F-46A7-811D-498BDF1AA5B3}" type="slidenum">
              <a:rPr lang="zh-CN" altLang="en-US"/>
              <a:pPr>
                <a:defRPr/>
              </a:pPr>
              <a:t>‹#›</a:t>
            </a:fld>
            <a:endParaRPr lang="zh-CN" altLang="en-US"/>
          </a:p>
        </p:txBody>
      </p:sp>
    </p:spTree>
    <p:extLst>
      <p:ext uri="{BB962C8B-B14F-4D97-AF65-F5344CB8AC3E}">
        <p14:creationId xmlns:p14="http://schemas.microsoft.com/office/powerpoint/2010/main" val="1852642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6600" b="0" cap="all" spc="-80" baseline="0">
                <a:solidFill>
                  <a:schemeClr val="tx1"/>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576476DF-F32E-477C-B324-76D94362B1CB}" type="datetimeFigureOut">
              <a:rPr lang="zh-CN" altLang="en-US"/>
              <a:pPr>
                <a:defRPr/>
              </a:pPr>
              <a:t>2019/10/16</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444E810E-B570-4B63-AA10-7D9EA7642212}" type="slidenum">
              <a:rPr lang="zh-CN" altLang="en-US"/>
              <a:pPr>
                <a:defRPr/>
              </a:pPr>
              <a:t>‹#›</a:t>
            </a:fld>
            <a:endParaRPr lang="zh-CN" altLang="en-US"/>
          </a:p>
        </p:txBody>
      </p:sp>
    </p:spTree>
    <p:extLst>
      <p:ext uri="{BB962C8B-B14F-4D97-AF65-F5344CB8AC3E}">
        <p14:creationId xmlns:p14="http://schemas.microsoft.com/office/powerpoint/2010/main" val="1666178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A5C1AE27-65AE-4F8C-B24D-60008DD6CE40}" type="datetimeFigureOut">
              <a:rPr lang="zh-CN" altLang="en-US"/>
              <a:pPr>
                <a:defRPr/>
              </a:pPr>
              <a:t>2019/10/16</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D5F8A773-F9D2-4C0D-BEDD-F7F5F90B7E62}" type="slidenum">
              <a:rPr lang="zh-CN" altLang="en-US"/>
              <a:pPr>
                <a:defRPr/>
              </a:pPr>
              <a:t>‹#›</a:t>
            </a:fld>
            <a:endParaRPr lang="zh-CN" altLang="en-US"/>
          </a:p>
        </p:txBody>
      </p:sp>
    </p:spTree>
    <p:extLst>
      <p:ext uri="{BB962C8B-B14F-4D97-AF65-F5344CB8AC3E}">
        <p14:creationId xmlns:p14="http://schemas.microsoft.com/office/powerpoint/2010/main" val="1324639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E5A76506-AE1A-4788-B44A-6B8BBAD5D068}" type="datetimeFigureOut">
              <a:rPr lang="zh-CN" altLang="en-US"/>
              <a:pPr>
                <a:defRPr/>
              </a:pPr>
              <a:t>2019/10/16</a:t>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37C0A988-FA0E-4616-A4D2-976FA0030942}" type="slidenum">
              <a:rPr lang="zh-CN" altLang="en-US"/>
              <a:pPr>
                <a:defRPr/>
              </a:pPr>
              <a:t>‹#›</a:t>
            </a:fld>
            <a:endParaRPr lang="zh-CN" altLang="en-US"/>
          </a:p>
        </p:txBody>
      </p:sp>
    </p:spTree>
    <p:extLst>
      <p:ext uri="{BB962C8B-B14F-4D97-AF65-F5344CB8AC3E}">
        <p14:creationId xmlns:p14="http://schemas.microsoft.com/office/powerpoint/2010/main" val="1926876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3"/>
          <p:cNvSpPr>
            <a:spLocks noGrp="1"/>
          </p:cNvSpPr>
          <p:nvPr>
            <p:ph type="dt" sz="half" idx="10"/>
          </p:nvPr>
        </p:nvSpPr>
        <p:spPr/>
        <p:txBody>
          <a:bodyPr/>
          <a:lstStyle>
            <a:lvl1pPr>
              <a:defRPr/>
            </a:lvl1pPr>
          </a:lstStyle>
          <a:p>
            <a:pPr>
              <a:defRPr/>
            </a:pPr>
            <a:fld id="{0ADFD229-0335-47A1-8055-09E397E2912B}" type="datetimeFigureOut">
              <a:rPr lang="zh-CN" altLang="en-US"/>
              <a:pPr>
                <a:defRPr/>
              </a:pPr>
              <a:t>2019/10/16</a:t>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2B947609-5E71-4095-95AD-0535A1C04B35}" type="slidenum">
              <a:rPr lang="zh-CN" altLang="en-US"/>
              <a:pPr>
                <a:defRPr/>
              </a:pPr>
              <a:t>‹#›</a:t>
            </a:fld>
            <a:endParaRPr lang="zh-CN" altLang="en-US"/>
          </a:p>
        </p:txBody>
      </p:sp>
    </p:spTree>
    <p:extLst>
      <p:ext uri="{BB962C8B-B14F-4D97-AF65-F5344CB8AC3E}">
        <p14:creationId xmlns:p14="http://schemas.microsoft.com/office/powerpoint/2010/main" val="102773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BDEDF77-CC90-4756-977D-EF2B2DD3E2F1}" type="datetimeFigureOut">
              <a:rPr lang="zh-CN" altLang="en-US"/>
              <a:pPr>
                <a:defRPr/>
              </a:pPr>
              <a:t>2019/10/16</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3ED6DF16-5935-4A08-8DCE-D862EB844751}" type="slidenum">
              <a:rPr lang="zh-CN" altLang="en-US"/>
              <a:pPr>
                <a:defRPr/>
              </a:pPr>
              <a:t>‹#›</a:t>
            </a:fld>
            <a:endParaRPr lang="zh-CN" altLang="en-US"/>
          </a:p>
        </p:txBody>
      </p:sp>
    </p:spTree>
    <p:extLst>
      <p:ext uri="{BB962C8B-B14F-4D97-AF65-F5344CB8AC3E}">
        <p14:creationId xmlns:p14="http://schemas.microsoft.com/office/powerpoint/2010/main" val="935944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8" name="Title 7"/>
          <p:cNvSpPr>
            <a:spLocks noGrp="1"/>
          </p:cNvSpPr>
          <p:nvPr>
            <p:ph type="title"/>
          </p:nvPr>
        </p:nvSpPr>
        <p:spPr/>
        <p:txBody>
          <a:bodyPr/>
          <a:lstStyle/>
          <a:p>
            <a:r>
              <a:rPr lang="zh-CN" altLang="en-US" smtClean="0"/>
              <a:t>单击此处编辑母版标题样式</a:t>
            </a:r>
            <a:endParaRPr lang="en-US"/>
          </a:p>
        </p:txBody>
      </p:sp>
      <p:sp>
        <p:nvSpPr>
          <p:cNvPr id="5" name="Date Placeholder 3"/>
          <p:cNvSpPr>
            <a:spLocks noGrp="1"/>
          </p:cNvSpPr>
          <p:nvPr>
            <p:ph type="dt" sz="half" idx="10"/>
          </p:nvPr>
        </p:nvSpPr>
        <p:spPr/>
        <p:txBody>
          <a:bodyPr/>
          <a:lstStyle>
            <a:lvl1pPr>
              <a:defRPr/>
            </a:lvl1pPr>
          </a:lstStyle>
          <a:p>
            <a:pPr>
              <a:defRPr/>
            </a:pPr>
            <a:fld id="{D3745519-B7E4-43E9-974B-E348E7B92A34}" type="datetimeFigureOut">
              <a:rPr lang="zh-CN" altLang="en-US"/>
              <a:pPr>
                <a:defRPr/>
              </a:pPr>
              <a:t>2019/10/16</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75628B24-8899-435F-83C3-2A0DF3D340B3}" type="slidenum">
              <a:rPr lang="zh-CN" altLang="en-US"/>
              <a:pPr>
                <a:defRPr/>
              </a:pPr>
              <a:t>‹#›</a:t>
            </a:fld>
            <a:endParaRPr lang="zh-CN" altLang="en-US"/>
          </a:p>
        </p:txBody>
      </p:sp>
    </p:spTree>
    <p:extLst>
      <p:ext uri="{BB962C8B-B14F-4D97-AF65-F5344CB8AC3E}">
        <p14:creationId xmlns:p14="http://schemas.microsoft.com/office/powerpoint/2010/main" val="3710232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5" name="Rectangle 8"/>
          <p:cNvSpPr/>
          <p:nvPr/>
        </p:nvSpPr>
        <p:spPr>
          <a:xfrm>
            <a:off x="9001125" y="4846638"/>
            <a:ext cx="142875" cy="20113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9"/>
          <p:cNvSpPr/>
          <p:nvPr/>
        </p:nvSpPr>
        <p:spPr>
          <a:xfrm>
            <a:off x="9001125" y="0"/>
            <a:ext cx="142875" cy="48466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8" name="Title 7"/>
          <p:cNvSpPr>
            <a:spLocks noGrp="1"/>
          </p:cNvSpPr>
          <p:nvPr>
            <p:ph type="title"/>
          </p:nvPr>
        </p:nvSpPr>
        <p:spPr>
          <a:xfrm>
            <a:off x="457200" y="4953000"/>
            <a:ext cx="8153400" cy="762000"/>
          </a:xfrm>
        </p:spPr>
        <p:txBody>
          <a:bodyPr anchor="t"/>
          <a:lstStyle>
            <a:lvl1pPr>
              <a:defRPr sz="3200"/>
            </a:lvl1pPr>
          </a:lstStyle>
          <a:p>
            <a:r>
              <a:rPr lang="zh-CN" altLang="en-US" smtClean="0"/>
              <a:t>单击此处编辑母版标题样式</a:t>
            </a:r>
            <a:endParaRPr lang="en-US" dirty="0"/>
          </a:p>
        </p:txBody>
      </p:sp>
      <p:sp>
        <p:nvSpPr>
          <p:cNvPr id="7" name="Date Placeholder 4"/>
          <p:cNvSpPr>
            <a:spLocks noGrp="1"/>
          </p:cNvSpPr>
          <p:nvPr>
            <p:ph type="dt" sz="half" idx="10"/>
          </p:nvPr>
        </p:nvSpPr>
        <p:spPr/>
        <p:txBody>
          <a:bodyPr/>
          <a:lstStyle>
            <a:lvl1pPr>
              <a:defRPr/>
            </a:lvl1pPr>
          </a:lstStyle>
          <a:p>
            <a:pPr>
              <a:defRPr/>
            </a:pPr>
            <a:fld id="{EEB825D3-1B2F-46D7-A1D1-3016FD512A34}" type="datetimeFigureOut">
              <a:rPr lang="zh-CN" altLang="en-US"/>
              <a:pPr>
                <a:defRPr/>
              </a:pPr>
              <a:t>2019/10/16</a:t>
            </a:fld>
            <a:endParaRPr lang="zh-CN" altLang="en-US"/>
          </a:p>
        </p:txBody>
      </p:sp>
      <p:sp>
        <p:nvSpPr>
          <p:cNvPr id="9" name="Footer Placeholder 5"/>
          <p:cNvSpPr>
            <a:spLocks noGrp="1"/>
          </p:cNvSpPr>
          <p:nvPr>
            <p:ph type="ftr" sz="quarter" idx="11"/>
          </p:nvPr>
        </p:nvSpPr>
        <p:spPr/>
        <p:txBody>
          <a:bodyPr/>
          <a:lstStyle>
            <a:lvl1pPr>
              <a:defRPr/>
            </a:lvl1pPr>
          </a:lstStyle>
          <a:p>
            <a:pPr>
              <a:defRPr/>
            </a:pPr>
            <a:endParaRPr lang="zh-CN" altLang="en-US"/>
          </a:p>
        </p:txBody>
      </p:sp>
      <p:sp>
        <p:nvSpPr>
          <p:cNvPr id="10" name="Slide Number Placeholder 6"/>
          <p:cNvSpPr>
            <a:spLocks noGrp="1"/>
          </p:cNvSpPr>
          <p:nvPr>
            <p:ph type="sldNum" sz="quarter" idx="12"/>
          </p:nvPr>
        </p:nvSpPr>
        <p:spPr/>
        <p:txBody>
          <a:bodyPr/>
          <a:lstStyle>
            <a:lvl1pPr>
              <a:defRPr>
                <a:solidFill>
                  <a:schemeClr val="tx1"/>
                </a:solidFill>
              </a:defRPr>
            </a:lvl1pPr>
          </a:lstStyle>
          <a:p>
            <a:pPr>
              <a:defRPr/>
            </a:pPr>
            <a:fld id="{1F8FC7BB-6120-4F13-8530-52F7F95009F5}" type="slidenum">
              <a:rPr lang="zh-CN" altLang="en-US"/>
              <a:pPr>
                <a:defRPr/>
              </a:pPr>
              <a:t>‹#›</a:t>
            </a:fld>
            <a:endParaRPr lang="zh-CN" altLang="en-US"/>
          </a:p>
        </p:txBody>
      </p:sp>
    </p:spTree>
    <p:extLst>
      <p:ext uri="{BB962C8B-B14F-4D97-AF65-F5344CB8AC3E}">
        <p14:creationId xmlns:p14="http://schemas.microsoft.com/office/powerpoint/2010/main" val="39387585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400"/>
            <a:ext cx="5791200" cy="1371600"/>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1027" name="Text Placeholder 2"/>
          <p:cNvSpPr>
            <a:spLocks noGrp="1"/>
          </p:cNvSpPr>
          <p:nvPr>
            <p:ph type="body" idx="1"/>
          </p:nvPr>
        </p:nvSpPr>
        <p:spPr bwMode="auto">
          <a:xfrm>
            <a:off x="457200" y="1752600"/>
            <a:ext cx="7620000" cy="437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zh-CN" smtClean="0"/>
          </a:p>
        </p:txBody>
      </p:sp>
      <p:sp>
        <p:nvSpPr>
          <p:cNvPr id="4" name="Date Placeholder 3"/>
          <p:cNvSpPr>
            <a:spLocks noGrp="1"/>
          </p:cNvSpPr>
          <p:nvPr>
            <p:ph type="dt" sz="half" idx="2"/>
          </p:nvPr>
        </p:nvSpPr>
        <p:spPr>
          <a:xfrm>
            <a:off x="457200" y="6172200"/>
            <a:ext cx="3429000" cy="304800"/>
          </a:xfrm>
          <a:prstGeom prst="rect">
            <a:avLst/>
          </a:prstGeom>
        </p:spPr>
        <p:txBody>
          <a:bodyPr vert="horz" lIns="91440" tIns="45720" rIns="91440" bIns="0" rtlCol="0" anchor="b"/>
          <a:lstStyle>
            <a:lvl1pPr algn="l" fontAlgn="auto">
              <a:spcBef>
                <a:spcPts val="0"/>
              </a:spcBef>
              <a:spcAft>
                <a:spcPts val="0"/>
              </a:spcAft>
              <a:defRPr sz="1000">
                <a:solidFill>
                  <a:schemeClr val="tx1"/>
                </a:solidFill>
                <a:latin typeface="+mn-lt"/>
                <a:ea typeface="+mn-ea"/>
              </a:defRPr>
            </a:lvl1pPr>
          </a:lstStyle>
          <a:p>
            <a:pPr>
              <a:defRPr/>
            </a:pPr>
            <a:fld id="{06F44799-B5D9-42AC-9433-BA2C27E70A85}" type="datetimeFigureOut">
              <a:rPr lang="zh-CN" altLang="en-US"/>
              <a:pPr>
                <a:defRPr/>
              </a:pPr>
              <a:t>2019/10/16</a:t>
            </a:fld>
            <a:endParaRPr lang="zh-CN" altLang="en-US"/>
          </a:p>
        </p:txBody>
      </p:sp>
      <p:sp>
        <p:nvSpPr>
          <p:cNvPr id="5" name="Footer Placeholder 4"/>
          <p:cNvSpPr>
            <a:spLocks noGrp="1"/>
          </p:cNvSpPr>
          <p:nvPr>
            <p:ph type="ftr" sz="quarter" idx="3"/>
          </p:nvPr>
        </p:nvSpPr>
        <p:spPr>
          <a:xfrm>
            <a:off x="457200" y="6492875"/>
            <a:ext cx="3429000" cy="284163"/>
          </a:xfrm>
          <a:prstGeom prst="rect">
            <a:avLst/>
          </a:prstGeom>
        </p:spPr>
        <p:txBody>
          <a:bodyPr vert="horz" lIns="91440" tIns="45720" rIns="91440" bIns="45720" rtlCol="0" anchor="t"/>
          <a:lstStyle>
            <a:lvl1pPr algn="l" fontAlgn="auto">
              <a:spcBef>
                <a:spcPts val="0"/>
              </a:spcBef>
              <a:spcAft>
                <a:spcPts val="0"/>
              </a:spcAft>
              <a:defRPr sz="1000">
                <a:solidFill>
                  <a:schemeClr val="tx1"/>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rot="16200000">
            <a:off x="8227219" y="5885656"/>
            <a:ext cx="1316038" cy="365125"/>
          </a:xfrm>
          <a:prstGeom prst="rect">
            <a:avLst/>
          </a:prstGeom>
        </p:spPr>
        <p:txBody>
          <a:bodyPr vert="horz" lIns="91440" tIns="45720" rIns="91440" bIns="45720" rtlCol="0" anchor="ctr"/>
          <a:lstStyle>
            <a:lvl1pPr algn="l" fontAlgn="auto">
              <a:spcBef>
                <a:spcPts val="0"/>
              </a:spcBef>
              <a:spcAft>
                <a:spcPts val="0"/>
              </a:spcAft>
              <a:defRPr sz="2400" b="1">
                <a:solidFill>
                  <a:schemeClr val="tx2"/>
                </a:solidFill>
                <a:latin typeface="+mn-lt"/>
                <a:ea typeface="+mn-ea"/>
              </a:defRPr>
            </a:lvl1pPr>
          </a:lstStyle>
          <a:p>
            <a:pPr>
              <a:defRPr/>
            </a:pPr>
            <a:fld id="{09009E72-526E-4B92-A132-9F5CEE1E6A5A}" type="slidenum">
              <a:rPr lang="zh-CN" altLang="en-US"/>
              <a:pPr>
                <a:defRPr/>
              </a:pPr>
              <a:t>‹#›</a:t>
            </a:fld>
            <a:endParaRPr lang="zh-CN" altLang="en-US"/>
          </a:p>
        </p:txBody>
      </p:sp>
      <p:sp>
        <p:nvSpPr>
          <p:cNvPr id="7" name="Rectangle 6"/>
          <p:cNvSpPr/>
          <p:nvPr/>
        </p:nvSpPr>
        <p:spPr>
          <a:xfrm>
            <a:off x="9001125" y="0"/>
            <a:ext cx="142875"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p:nvSpPr>
        <p:spPr>
          <a:xfrm>
            <a:off x="9001125" y="1371600"/>
            <a:ext cx="142875"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 bg1="lt1" tx1="dk1" bg2="lt2" tx2="dk2" accent1="accent1" accent2="accent2" accent3="accent3" accent4="accent4" accent5="accent5" accent6="accent6" hlink="hlink" folHlink="folHlink"/>
  <p:sldLayoutIdLst>
    <p:sldLayoutId id="2147483721" r:id="rId1"/>
    <p:sldLayoutId id="2147483712" r:id="rId2"/>
    <p:sldLayoutId id="2147483713" r:id="rId3"/>
    <p:sldLayoutId id="2147483714" r:id="rId4"/>
    <p:sldLayoutId id="2147483715" r:id="rId5"/>
    <p:sldLayoutId id="2147483716" r:id="rId6"/>
    <p:sldLayoutId id="2147483717" r:id="rId7"/>
    <p:sldLayoutId id="2147483718" r:id="rId8"/>
    <p:sldLayoutId id="2147483722" r:id="rId9"/>
    <p:sldLayoutId id="2147483719" r:id="rId10"/>
    <p:sldLayoutId id="2147483720" r:id="rId11"/>
    <p:sldLayoutId id="2147483725" r:id="rId12"/>
    <p:sldLayoutId id="2147483726" r:id="rId13"/>
  </p:sldLayoutIdLst>
  <p:txStyles>
    <p:titleStyle>
      <a:lvl1pPr algn="l" rtl="0" eaLnBrk="1" fontAlgn="base" hangingPunct="1">
        <a:spcBef>
          <a:spcPct val="0"/>
        </a:spcBef>
        <a:spcAft>
          <a:spcPct val="0"/>
        </a:spcAft>
        <a:defRPr sz="3600" kern="1200" cap="all" spc="-6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Black" pitchFamily="34" charset="0"/>
          <a:ea typeface="微软雅黑" pitchFamily="34" charset="-122"/>
        </a:defRPr>
      </a:lvl2pPr>
      <a:lvl3pPr algn="l" rtl="0" eaLnBrk="1" fontAlgn="base" hangingPunct="1">
        <a:spcBef>
          <a:spcPct val="0"/>
        </a:spcBef>
        <a:spcAft>
          <a:spcPct val="0"/>
        </a:spcAft>
        <a:defRPr sz="3600">
          <a:solidFill>
            <a:schemeClr val="tx2"/>
          </a:solidFill>
          <a:latin typeface="Arial Black" pitchFamily="34" charset="0"/>
          <a:ea typeface="微软雅黑" pitchFamily="34" charset="-122"/>
        </a:defRPr>
      </a:lvl3pPr>
      <a:lvl4pPr algn="l" rtl="0" eaLnBrk="1" fontAlgn="base" hangingPunct="1">
        <a:spcBef>
          <a:spcPct val="0"/>
        </a:spcBef>
        <a:spcAft>
          <a:spcPct val="0"/>
        </a:spcAft>
        <a:defRPr sz="3600">
          <a:solidFill>
            <a:schemeClr val="tx2"/>
          </a:solidFill>
          <a:latin typeface="Arial Black" pitchFamily="34" charset="0"/>
          <a:ea typeface="微软雅黑" pitchFamily="34" charset="-122"/>
        </a:defRPr>
      </a:lvl4pPr>
      <a:lvl5pPr algn="l" rtl="0" eaLnBrk="1" fontAlgn="base" hangingPunct="1">
        <a:spcBef>
          <a:spcPct val="0"/>
        </a:spcBef>
        <a:spcAft>
          <a:spcPct val="0"/>
        </a:spcAft>
        <a:defRPr sz="3600">
          <a:solidFill>
            <a:schemeClr val="tx2"/>
          </a:solidFill>
          <a:latin typeface="Arial Black" pitchFamily="34" charset="0"/>
          <a:ea typeface="微软雅黑" pitchFamily="34" charset="-122"/>
        </a:defRPr>
      </a:lvl5pPr>
      <a:lvl6pPr marL="457200" algn="l" rtl="0" eaLnBrk="1" fontAlgn="base" hangingPunct="1">
        <a:spcBef>
          <a:spcPct val="0"/>
        </a:spcBef>
        <a:spcAft>
          <a:spcPct val="0"/>
        </a:spcAft>
        <a:defRPr sz="3600">
          <a:solidFill>
            <a:schemeClr val="tx2"/>
          </a:solidFill>
          <a:latin typeface="Arial Black" pitchFamily="34" charset="0"/>
          <a:ea typeface="微软雅黑" pitchFamily="34" charset="-122"/>
        </a:defRPr>
      </a:lvl6pPr>
      <a:lvl7pPr marL="914400" algn="l" rtl="0" eaLnBrk="1" fontAlgn="base" hangingPunct="1">
        <a:spcBef>
          <a:spcPct val="0"/>
        </a:spcBef>
        <a:spcAft>
          <a:spcPct val="0"/>
        </a:spcAft>
        <a:defRPr sz="3600">
          <a:solidFill>
            <a:schemeClr val="tx2"/>
          </a:solidFill>
          <a:latin typeface="Arial Black" pitchFamily="34" charset="0"/>
          <a:ea typeface="微软雅黑" pitchFamily="34" charset="-122"/>
        </a:defRPr>
      </a:lvl7pPr>
      <a:lvl8pPr marL="1371600" algn="l" rtl="0" eaLnBrk="1" fontAlgn="base" hangingPunct="1">
        <a:spcBef>
          <a:spcPct val="0"/>
        </a:spcBef>
        <a:spcAft>
          <a:spcPct val="0"/>
        </a:spcAft>
        <a:defRPr sz="3600">
          <a:solidFill>
            <a:schemeClr val="tx2"/>
          </a:solidFill>
          <a:latin typeface="Arial Black" pitchFamily="34" charset="0"/>
          <a:ea typeface="微软雅黑" pitchFamily="34" charset="-122"/>
        </a:defRPr>
      </a:lvl8pPr>
      <a:lvl9pPr marL="1828800" algn="l" rtl="0" eaLnBrk="1" fontAlgn="base" hangingPunct="1">
        <a:spcBef>
          <a:spcPct val="0"/>
        </a:spcBef>
        <a:spcAft>
          <a:spcPct val="0"/>
        </a:spcAft>
        <a:defRPr sz="3600">
          <a:solidFill>
            <a:schemeClr val="tx2"/>
          </a:solidFill>
          <a:latin typeface="Arial Black" pitchFamily="34" charset="0"/>
          <a:ea typeface="微软雅黑" pitchFamily="34" charset="-122"/>
        </a:defRPr>
      </a:lvl9pPr>
    </p:titleStyle>
    <p:bodyStyle>
      <a:lvl1pPr algn="l" rtl="0" eaLnBrk="1" fontAlgn="base" hangingPunct="1">
        <a:spcBef>
          <a:spcPct val="20000"/>
        </a:spcBef>
        <a:spcAft>
          <a:spcPts val="600"/>
        </a:spcAft>
        <a:buFont typeface="Arial" pitchFamily="34" charset="0"/>
        <a:defRPr sz="2000" b="1" kern="1200">
          <a:solidFill>
            <a:schemeClr val="tx1"/>
          </a:solidFill>
          <a:latin typeface="+mn-lt"/>
          <a:ea typeface="+mn-ea"/>
          <a:cs typeface="+mn-cs"/>
        </a:defRPr>
      </a:lvl1pPr>
      <a:lvl2pPr marL="457200" indent="-182563" algn="l" rtl="0" eaLnBrk="1" fontAlgn="base" hangingPunct="1">
        <a:spcBef>
          <a:spcPct val="20000"/>
        </a:spcBef>
        <a:spcAft>
          <a:spcPct val="0"/>
        </a:spcAft>
        <a:buClr>
          <a:schemeClr val="tx2"/>
        </a:buClr>
        <a:buFont typeface="Arial" pitchFamily="34" charset="0"/>
        <a:buChar char="•"/>
        <a:defRPr sz="20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2"/>
        </a:buClr>
        <a:buFont typeface="Arial" pitchFamily="34" charset="0"/>
        <a:buChar char="•"/>
        <a:defRPr kern="1200">
          <a:solidFill>
            <a:schemeClr val="tx1"/>
          </a:solidFill>
          <a:latin typeface="+mn-lt"/>
          <a:ea typeface="+mn-ea"/>
          <a:cs typeface="+mn-cs"/>
        </a:defRPr>
      </a:lvl3pPr>
      <a:lvl4pPr marL="1600200" indent="-228600" algn="l" rtl="0" eaLnBrk="1" fontAlgn="base" hangingPunct="1">
        <a:spcBef>
          <a:spcPct val="20000"/>
        </a:spcBef>
        <a:spcAft>
          <a:spcPct val="0"/>
        </a:spcAft>
        <a:buClr>
          <a:schemeClr val="tx2"/>
        </a:buClr>
        <a:buFont typeface="Arial" pitchFamily="34" charset="0"/>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lr>
          <a:schemeClr val="tx2"/>
        </a:buClr>
        <a:buFont typeface="Arial" pitchFamily="34" charset="0"/>
        <a:buChar char="•"/>
        <a:defRPr kern="120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28.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30.png"/></Relationships>
</file>

<file path=ppt/slides/_rels/slide112.xml.rels><?xml version="1.0" encoding="UTF-8" standalone="yes"?>
<Relationships xmlns="http://schemas.openxmlformats.org/package/2006/relationships"><Relationship Id="rId3" Type="http://schemas.openxmlformats.org/officeDocument/2006/relationships/image" Target="../media/image31.jpeg"/><Relationship Id="rId4" Type="http://schemas.openxmlformats.org/officeDocument/2006/relationships/image" Target="../media/image32.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113.xml.rels><?xml version="1.0" encoding="UTF-8" standalone="yes"?>
<Relationships xmlns="http://schemas.openxmlformats.org/package/2006/relationships"><Relationship Id="rId3" Type="http://schemas.openxmlformats.org/officeDocument/2006/relationships/image" Target="../media/image33.jpeg"/><Relationship Id="rId4" Type="http://schemas.openxmlformats.org/officeDocument/2006/relationships/image" Target="../media/image32.png"/><Relationship Id="rId5" Type="http://schemas.openxmlformats.org/officeDocument/2006/relationships/image" Target="../media/image34.jpe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114.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7.png"/><Relationship Id="rId6" Type="http://schemas.openxmlformats.org/officeDocument/2006/relationships/image" Target="../media/image3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115.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2.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1" Type="http://schemas.openxmlformats.org/officeDocument/2006/relationships/hyperlink" Target="http://en.wikipedia.org/wiki/Teradata" TargetMode="External"/><Relationship Id="rId12" Type="http://schemas.openxmlformats.org/officeDocument/2006/relationships/hyperlink" Target="http://en.wikipedia.org/wiki/Shared_nothing_architecture#cite_note-2" TargetMode="External"/><Relationship Id="rId13" Type="http://schemas.openxmlformats.org/officeDocument/2006/relationships/hyperlink" Target="http://en.wikipedia.org/wiki/Tandem_Computers" TargetMode="External"/><Relationship Id="rId14" Type="http://schemas.openxmlformats.org/officeDocument/2006/relationships/hyperlink" Target="http://en.wikipedia.org/wiki/NonStop_SQL" TargetMode="External"/><Relationship Id="rId15" Type="http://schemas.openxmlformats.org/officeDocument/2006/relationships/hyperlink" Target="http://en.wikipedia.org/wiki/Shared_nothing_architecture#cite_note-3" TargetMode="External"/><Relationship Id="rId1" Type="http://schemas.openxmlformats.org/officeDocument/2006/relationships/slideLayout" Target="../slideLayouts/slideLayout2.xml"/><Relationship Id="rId2" Type="http://schemas.openxmlformats.org/officeDocument/2006/relationships/hyperlink" Target="http://en.wikipedia.org/wiki/Distributed_computing" TargetMode="External"/><Relationship Id="rId3" Type="http://schemas.openxmlformats.org/officeDocument/2006/relationships/hyperlink" Target="http://en.wikipedia.org/wiki/Single_point_of_contention" TargetMode="External"/><Relationship Id="rId4" Type="http://schemas.openxmlformats.org/officeDocument/2006/relationships/hyperlink" Target="http://en.wikipedia.org/wiki/State_(computer_science)" TargetMode="External"/><Relationship Id="rId5" Type="http://schemas.openxmlformats.org/officeDocument/2006/relationships/hyperlink" Target="http://en.wikipedia.org/wiki/Database" TargetMode="External"/><Relationship Id="rId6" Type="http://schemas.openxmlformats.org/officeDocument/2006/relationships/hyperlink" Target="http://en.wikipedia.org/wiki/Application_server" TargetMode="External"/><Relationship Id="rId7" Type="http://schemas.openxmlformats.org/officeDocument/2006/relationships/hyperlink" Target="http://en.wikipedia.org/wiki/World_Wide_Web" TargetMode="External"/><Relationship Id="rId8" Type="http://schemas.openxmlformats.org/officeDocument/2006/relationships/hyperlink" Target="http://en.wikipedia.org/wiki/Michael_Stonebraker" TargetMode="External"/><Relationship Id="rId9" Type="http://schemas.openxmlformats.org/officeDocument/2006/relationships/hyperlink" Target="http://en.wikipedia.org/wiki/University_of_California,_Berkeley" TargetMode="External"/><Relationship Id="rId10" Type="http://schemas.openxmlformats.org/officeDocument/2006/relationships/hyperlink" Target="http://en.wikipedia.org/wiki/Shared_nothing_architecture#cite_note-1"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en.wikipedia.org/wiki/Google" TargetMode="External"/><Relationship Id="rId4" Type="http://schemas.openxmlformats.org/officeDocument/2006/relationships/hyperlink" Target="http://en.wikipedia.org/wiki/Shared_nothing_architecture#cite_note-4" TargetMode="External"/><Relationship Id="rId5" Type="http://schemas.openxmlformats.org/officeDocument/2006/relationships/hyperlink" Target="http://en.wikipedia.org/wiki/Sharding" TargetMode="External"/><Relationship Id="rId1" Type="http://schemas.openxmlformats.org/officeDocument/2006/relationships/slideLayout" Target="../slideLayouts/slideLayout2.xml"/><Relationship Id="rId2" Type="http://schemas.openxmlformats.org/officeDocument/2006/relationships/hyperlink" Target="http://en.wikipedia.org/wiki/Scalability"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gi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eas.upenn.edu/~zives/03f/cis550/codd.pdf" TargetMode="Externa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大型数据库系统应用</a:t>
            </a:r>
            <a:r>
              <a:rPr lang="en-US" altLang="zh-CN" dirty="0" smtClean="0"/>
              <a:t/>
            </a:r>
            <a:br>
              <a:rPr lang="en-US" altLang="zh-CN" dirty="0" smtClean="0"/>
            </a:br>
            <a:r>
              <a:rPr lang="zh-CN" altLang="en-US" dirty="0" smtClean="0"/>
              <a:t>设计方法</a:t>
            </a:r>
            <a:endParaRPr lang="zh-CN" altLang="en-US" dirty="0"/>
          </a:p>
        </p:txBody>
      </p:sp>
      <p:sp>
        <p:nvSpPr>
          <p:cNvPr id="3" name="副标题 2"/>
          <p:cNvSpPr>
            <a:spLocks noGrp="1"/>
          </p:cNvSpPr>
          <p:nvPr>
            <p:ph type="subTitle" idx="1"/>
          </p:nvPr>
        </p:nvSpPr>
        <p:spPr/>
        <p:txBody>
          <a:bodyPr/>
          <a:lstStyle/>
          <a:p>
            <a:r>
              <a:rPr lang="zh-CN" altLang="en-US" sz="3600" dirty="0">
                <a:latin typeface="+mj-ea"/>
                <a:ea typeface="+mj-ea"/>
              </a:rPr>
              <a:t>可</a:t>
            </a:r>
            <a:r>
              <a:rPr lang="zh-CN" altLang="en-US" sz="3600" dirty="0" smtClean="0">
                <a:latin typeface="+mj-ea"/>
                <a:ea typeface="+mj-ea"/>
              </a:rPr>
              <a:t>扩展性、高可用性及负载均衡</a:t>
            </a:r>
            <a:endParaRPr lang="zh-CN" altLang="en-US" sz="3600" dirty="0">
              <a:latin typeface="+mj-ea"/>
              <a:ea typeface="+mj-ea"/>
            </a:endParaRPr>
          </a:p>
        </p:txBody>
      </p:sp>
    </p:spTree>
    <p:extLst>
      <p:ext uri="{BB962C8B-B14F-4D97-AF65-F5344CB8AC3E}">
        <p14:creationId xmlns:p14="http://schemas.microsoft.com/office/powerpoint/2010/main" val="3338407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ACID</a:t>
            </a:r>
            <a:r>
              <a:rPr lang="zh-CN" altLang="en-US" dirty="0" smtClean="0">
                <a:latin typeface="微软雅黑" pitchFamily="34" charset="-122"/>
                <a:ea typeface="微软雅黑" pitchFamily="34" charset="-122"/>
              </a:rPr>
              <a:t>的基础概念</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fontScale="85000" lnSpcReduction="20000"/>
          </a:bodyPr>
          <a:lstStyle/>
          <a:p>
            <a:r>
              <a:rPr lang="en-US" altLang="zh-CN" dirty="0" smtClean="0">
                <a:latin typeface="微软雅黑" pitchFamily="34" charset="-122"/>
                <a:ea typeface="微软雅黑" pitchFamily="34" charset="-122"/>
              </a:rPr>
              <a:t>Transaction</a:t>
            </a:r>
            <a:r>
              <a:rPr lang="zh-CN" altLang="en-US" dirty="0" smtClean="0">
                <a:latin typeface="微软雅黑" pitchFamily="34" charset="-122"/>
                <a:ea typeface="微软雅黑" pitchFamily="34" charset="-122"/>
              </a:rPr>
              <a:t>的概念借自</a:t>
            </a:r>
            <a:r>
              <a:rPr lang="en-US" altLang="zh-CN" dirty="0" smtClean="0">
                <a:latin typeface="微软雅黑" pitchFamily="34" charset="-122"/>
                <a:ea typeface="微软雅黑" pitchFamily="34" charset="-122"/>
              </a:rPr>
              <a:t>Contract Law</a:t>
            </a:r>
          </a:p>
          <a:p>
            <a:pPr lvl="1"/>
            <a:r>
              <a:rPr lang="zh-CN" altLang="en-US" dirty="0" smtClean="0">
                <a:latin typeface="微软雅黑" pitchFamily="34" charset="-122"/>
                <a:ea typeface="微软雅黑" pitchFamily="34" charset="-122"/>
              </a:rPr>
              <a:t>一手交钱、一手交货（</a:t>
            </a:r>
            <a:r>
              <a:rPr lang="en-US" altLang="zh-CN" dirty="0" smtClean="0">
                <a:latin typeface="微软雅黑" pitchFamily="34" charset="-122"/>
                <a:ea typeface="微软雅黑" pitchFamily="34" charset="-122"/>
              </a:rPr>
              <a:t>Atomicity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不会出现库存为负，也不会出现资金为负的情况（</a:t>
            </a:r>
            <a:r>
              <a:rPr lang="en-US" altLang="zh-CN" dirty="0" smtClean="0">
                <a:latin typeface="微软雅黑" pitchFamily="34" charset="-122"/>
                <a:ea typeface="微软雅黑" pitchFamily="34" charset="-122"/>
              </a:rPr>
              <a:t>Consistency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可同时与多人进行交易（</a:t>
            </a:r>
            <a:r>
              <a:rPr lang="en-US" altLang="zh-CN" dirty="0" smtClean="0">
                <a:latin typeface="微软雅黑" pitchFamily="34" charset="-122"/>
                <a:ea typeface="微软雅黑" pitchFamily="34" charset="-122"/>
              </a:rPr>
              <a:t>Isolation</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离柜概不负责（</a:t>
            </a:r>
            <a:r>
              <a:rPr lang="en-US" altLang="zh-CN" dirty="0" smtClean="0">
                <a:latin typeface="微软雅黑" pitchFamily="34" charset="-122"/>
                <a:ea typeface="微软雅黑" pitchFamily="34" charset="-122"/>
              </a:rPr>
              <a:t>Durability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Atomicity</a:t>
            </a:r>
          </a:p>
          <a:p>
            <a:pPr lvl="1"/>
            <a:r>
              <a:rPr lang="zh-CN" altLang="en-US" dirty="0" smtClean="0">
                <a:latin typeface="微软雅黑" pitchFamily="34" charset="-122"/>
                <a:ea typeface="微软雅黑" pitchFamily="34" charset="-122"/>
              </a:rPr>
              <a:t>要么全部成功，要么全不成功</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Consistency</a:t>
            </a:r>
          </a:p>
          <a:p>
            <a:pPr lvl="1"/>
            <a:r>
              <a:rPr lang="zh-CN" altLang="en-US" dirty="0" smtClean="0">
                <a:latin typeface="微软雅黑" pitchFamily="34" charset="-122"/>
                <a:ea typeface="微软雅黑" pitchFamily="34" charset="-122"/>
              </a:rPr>
              <a:t>写入数据库的数据必须满足所有定义的约束规则（主键、唯一键、外键等约束）</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Isolation</a:t>
            </a:r>
          </a:p>
          <a:p>
            <a:pPr lvl="1"/>
            <a:r>
              <a:rPr lang="zh-CN" altLang="en-US" dirty="0" smtClean="0">
                <a:latin typeface="微软雅黑" pitchFamily="34" charset="-122"/>
                <a:ea typeface="微软雅黑" pitchFamily="34" charset="-122"/>
              </a:rPr>
              <a:t>确保并发执行的事务就如同串行执行的事务一样，保证系统状态（</a:t>
            </a:r>
            <a:r>
              <a:rPr lang="en-US" altLang="zh-CN" dirty="0" smtClean="0">
                <a:latin typeface="微软雅黑" pitchFamily="34" charset="-122"/>
                <a:ea typeface="微软雅黑" pitchFamily="34" charset="-122"/>
              </a:rPr>
              <a:t>state</a:t>
            </a:r>
            <a:r>
              <a:rPr lang="zh-CN" altLang="en-US" dirty="0" smtClean="0">
                <a:latin typeface="微软雅黑" pitchFamily="34" charset="-122"/>
                <a:ea typeface="微软雅黑" pitchFamily="34" charset="-122"/>
              </a:rPr>
              <a:t>）的一致性。</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Durability</a:t>
            </a:r>
          </a:p>
          <a:p>
            <a:pPr lvl="1"/>
            <a:r>
              <a:rPr lang="zh-CN" altLang="en-US" dirty="0" smtClean="0">
                <a:latin typeface="微软雅黑" pitchFamily="34" charset="-122"/>
                <a:ea typeface="微软雅黑" pitchFamily="34" charset="-122"/>
              </a:rPr>
              <a:t>一旦提交，哪怕出现掉电、</a:t>
            </a:r>
            <a:r>
              <a:rPr lang="en-US" altLang="zh-CN" dirty="0" smtClean="0">
                <a:latin typeface="微软雅黑" pitchFamily="34" charset="-122"/>
                <a:ea typeface="微软雅黑" pitchFamily="34" charset="-122"/>
              </a:rPr>
              <a:t>Crash</a:t>
            </a:r>
            <a:r>
              <a:rPr lang="zh-CN" altLang="en-US" dirty="0" smtClean="0">
                <a:latin typeface="微软雅黑" pitchFamily="34" charset="-122"/>
                <a:ea typeface="微软雅黑" pitchFamily="34" charset="-122"/>
              </a:rPr>
              <a:t>也不会丢数据</a:t>
            </a:r>
            <a:endParaRPr lang="en-US" altLang="zh-CN" dirty="0" smtClean="0">
              <a:latin typeface="微软雅黑" pitchFamily="34" charset="-122"/>
              <a:ea typeface="微软雅黑" pitchFamily="34" charset="-122"/>
            </a:endParaRPr>
          </a:p>
        </p:txBody>
      </p:sp>
    </p:spTree>
    <p:extLst>
      <p:ext uri="{BB962C8B-B14F-4D97-AF65-F5344CB8AC3E}">
        <p14:creationId xmlns:p14="http://schemas.microsoft.com/office/powerpoint/2010/main" val="49732402"/>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M-S</a:t>
            </a:r>
            <a:r>
              <a:rPr lang="zh-CN" altLang="en-US" dirty="0" smtClean="0"/>
              <a:t>复制</a:t>
            </a:r>
            <a:r>
              <a:rPr lang="en-US" altLang="zh-CN" dirty="0" smtClean="0"/>
              <a:t>——S</a:t>
            </a:r>
            <a:r>
              <a:rPr lang="zh-CN" altLang="en-US" dirty="0" smtClean="0"/>
              <a:t>故障的情况</a:t>
            </a:r>
            <a:endParaRPr lang="zh-CN" altLang="en-US" dirty="0"/>
          </a:p>
        </p:txBody>
      </p:sp>
      <p:sp>
        <p:nvSpPr>
          <p:cNvPr id="3" name="内容占位符 2"/>
          <p:cNvSpPr>
            <a:spLocks noGrp="1"/>
          </p:cNvSpPr>
          <p:nvPr>
            <p:ph idx="1"/>
          </p:nvPr>
        </p:nvSpPr>
        <p:spPr>
          <a:xfrm>
            <a:off x="457200" y="1752600"/>
            <a:ext cx="2674640" cy="4373563"/>
          </a:xfrm>
        </p:spPr>
        <p:txBody>
          <a:bodyPr/>
          <a:lstStyle/>
          <a:p>
            <a:r>
              <a:rPr lang="zh-CN" altLang="zh-CN" dirty="0"/>
              <a:t>当我们的</a:t>
            </a:r>
            <a:r>
              <a:rPr lang="en-US" altLang="zh-CN" dirty="0"/>
              <a:t> Slave </a:t>
            </a:r>
            <a:r>
              <a:rPr lang="zh-CN" altLang="zh-CN" dirty="0"/>
              <a:t>集群中的一台</a:t>
            </a:r>
            <a:r>
              <a:rPr lang="en-US" altLang="zh-CN" dirty="0"/>
              <a:t> Slave C </a:t>
            </a:r>
            <a:r>
              <a:rPr lang="zh-CN" altLang="zh-CN" dirty="0"/>
              <a:t>出现故障</a:t>
            </a:r>
            <a:r>
              <a:rPr lang="en-US" altLang="zh-CN" dirty="0"/>
              <a:t> crash </a:t>
            </a:r>
            <a:r>
              <a:rPr lang="zh-CN" altLang="zh-CN" dirty="0"/>
              <a:t>之后，整个系统的变化仅仅只是从</a:t>
            </a:r>
            <a:r>
              <a:rPr lang="en-US" altLang="zh-CN" dirty="0"/>
              <a:t> Master </a:t>
            </a:r>
            <a:r>
              <a:rPr lang="zh-CN" altLang="zh-CN" dirty="0"/>
              <a:t>至</a:t>
            </a:r>
            <a:r>
              <a:rPr lang="en-US" altLang="zh-CN" dirty="0"/>
              <a:t> Slave C </a:t>
            </a:r>
            <a:r>
              <a:rPr lang="zh-CN" altLang="zh-CN" dirty="0"/>
              <a:t>的复制中断，客户端应用的</a:t>
            </a:r>
            <a:r>
              <a:rPr lang="en-US" altLang="zh-CN" dirty="0"/>
              <a:t> Read </a:t>
            </a:r>
            <a:r>
              <a:rPr lang="zh-CN" altLang="zh-CN" dirty="0"/>
              <a:t>请求也不能再访问</a:t>
            </a:r>
            <a:r>
              <a:rPr lang="en-US" altLang="zh-CN" dirty="0"/>
              <a:t> Slave C</a:t>
            </a:r>
            <a:r>
              <a:rPr lang="zh-CN" altLang="zh-CN" dirty="0"/>
              <a:t>。当时其他所有的</a:t>
            </a:r>
            <a:r>
              <a:rPr lang="en-US" altLang="zh-CN" dirty="0"/>
              <a:t> MySQL Server </a:t>
            </a:r>
            <a:r>
              <a:rPr lang="zh-CN" altLang="zh-CN" dirty="0"/>
              <a:t>在不需要任何调整的情况下就能正常工作。客户端的请求</a:t>
            </a:r>
            <a:r>
              <a:rPr lang="en-US" altLang="zh-CN" dirty="0"/>
              <a:t> Read </a:t>
            </a:r>
            <a:r>
              <a:rPr lang="zh-CN" altLang="zh-CN" dirty="0"/>
              <a:t>请求全部由</a:t>
            </a:r>
            <a:r>
              <a:rPr lang="en-US" altLang="zh-CN" dirty="0"/>
              <a:t> Slave A </a:t>
            </a:r>
            <a:r>
              <a:rPr lang="zh-CN" altLang="zh-CN" dirty="0"/>
              <a:t>和</a:t>
            </a:r>
            <a:r>
              <a:rPr lang="en-US" altLang="zh-CN" dirty="0"/>
              <a:t> Slave B </a:t>
            </a:r>
            <a:r>
              <a:rPr lang="zh-CN" altLang="zh-CN" dirty="0"/>
              <a:t>来承担。</a:t>
            </a:r>
            <a:endParaRPr lang="zh-CN" altLang="en-US" dirty="0"/>
          </a:p>
        </p:txBody>
      </p:sp>
      <p:pic>
        <p:nvPicPr>
          <p:cNvPr id="7170" name="Picture 2" descr="450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1324" y="1988840"/>
            <a:ext cx="5664629" cy="42484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95606081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Master </a:t>
            </a:r>
            <a:r>
              <a:rPr lang="zh-CN" altLang="zh-CN" dirty="0"/>
              <a:t>单点问题的解决</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smtClean="0"/>
              <a:t>当</a:t>
            </a:r>
            <a:r>
              <a:rPr lang="en-US" altLang="zh-CN" dirty="0" smtClean="0"/>
              <a:t> </a:t>
            </a:r>
            <a:r>
              <a:rPr lang="en-US" altLang="zh-CN" dirty="0"/>
              <a:t>Master </a:t>
            </a:r>
            <a:r>
              <a:rPr lang="zh-CN" altLang="zh-CN" dirty="0"/>
              <a:t>出现</a:t>
            </a:r>
            <a:r>
              <a:rPr lang="zh-CN" altLang="zh-CN" dirty="0" smtClean="0"/>
              <a:t>问题后</a:t>
            </a:r>
            <a:r>
              <a:rPr lang="zh-CN" altLang="zh-CN" dirty="0"/>
              <a:t>所有客户端的</a:t>
            </a:r>
            <a:r>
              <a:rPr lang="en-US" altLang="zh-CN" dirty="0"/>
              <a:t> Write </a:t>
            </a:r>
            <a:r>
              <a:rPr lang="zh-CN" altLang="zh-CN" dirty="0"/>
              <a:t>请求</a:t>
            </a:r>
            <a:r>
              <a:rPr lang="zh-CN" altLang="zh-CN" dirty="0" smtClean="0"/>
              <a:t>就无法处理</a:t>
            </a:r>
            <a:endParaRPr lang="zh-CN" altLang="zh-CN" dirty="0"/>
          </a:p>
          <a:p>
            <a:pPr marL="342900" indent="-342900">
              <a:buFont typeface="Arial" panose="020B0604020202020204" pitchFamily="34" charset="0"/>
              <a:buChar char="•"/>
            </a:pPr>
            <a:endParaRPr lang="zh-CN" altLang="zh-CN" dirty="0"/>
          </a:p>
          <a:p>
            <a:pPr marL="342900" indent="-342900">
              <a:buFont typeface="Arial" panose="020B0604020202020204" pitchFamily="34" charset="0"/>
              <a:buChar char="•"/>
            </a:pPr>
            <a:r>
              <a:rPr lang="zh-CN" altLang="zh-CN" dirty="0" smtClean="0"/>
              <a:t>这时可以</a:t>
            </a:r>
            <a:r>
              <a:rPr lang="zh-CN" altLang="zh-CN" dirty="0"/>
              <a:t>有如下两种解决</a:t>
            </a:r>
            <a:r>
              <a:rPr lang="zh-CN" altLang="zh-CN" dirty="0" smtClean="0"/>
              <a:t>方案</a:t>
            </a:r>
            <a:r>
              <a:rPr lang="zh-CN" altLang="en-US" dirty="0"/>
              <a:t>：</a:t>
            </a:r>
            <a:endParaRPr lang="en-US" altLang="zh-CN" dirty="0" smtClean="0"/>
          </a:p>
          <a:p>
            <a:pPr marL="800100" lvl="1" indent="-342900"/>
            <a:r>
              <a:rPr lang="zh-CN" altLang="zh-CN" dirty="0" smtClean="0"/>
              <a:t>一</a:t>
            </a:r>
            <a:r>
              <a:rPr lang="zh-CN" altLang="zh-CN" dirty="0"/>
              <a:t>个是将</a:t>
            </a:r>
            <a:r>
              <a:rPr lang="en-US" altLang="zh-CN" dirty="0"/>
              <a:t> Slave </a:t>
            </a:r>
            <a:r>
              <a:rPr lang="zh-CN" altLang="zh-CN" dirty="0"/>
              <a:t>中的某一台切换成</a:t>
            </a:r>
            <a:r>
              <a:rPr lang="en-US" altLang="zh-CN" dirty="0"/>
              <a:t> Master </a:t>
            </a:r>
            <a:r>
              <a:rPr lang="zh-CN" altLang="zh-CN" dirty="0"/>
              <a:t>对外提供服务，同时将其他所有的</a:t>
            </a:r>
            <a:r>
              <a:rPr lang="en-US" altLang="zh-CN" dirty="0"/>
              <a:t> Slave </a:t>
            </a:r>
            <a:r>
              <a:rPr lang="zh-CN" altLang="zh-CN" dirty="0"/>
              <a:t>都以通过</a:t>
            </a:r>
            <a:r>
              <a:rPr lang="en-US" altLang="zh-CN" dirty="0"/>
              <a:t> CHANGE MASTER </a:t>
            </a:r>
            <a:r>
              <a:rPr lang="zh-CN" altLang="zh-CN" dirty="0"/>
              <a:t>命令来将通过新的</a:t>
            </a:r>
            <a:r>
              <a:rPr lang="en-US" altLang="zh-CN" dirty="0"/>
              <a:t> Master </a:t>
            </a:r>
            <a:r>
              <a:rPr lang="zh-CN" altLang="zh-CN" dirty="0"/>
              <a:t>进行复制</a:t>
            </a:r>
            <a:r>
              <a:rPr lang="zh-CN" altLang="zh-CN" dirty="0" smtClean="0"/>
              <a:t>。</a:t>
            </a:r>
            <a:endParaRPr lang="en-US" altLang="zh-CN" dirty="0" smtClean="0"/>
          </a:p>
          <a:p>
            <a:pPr marL="800100" lvl="1" indent="-342900"/>
            <a:r>
              <a:rPr lang="zh-CN" altLang="zh-CN" dirty="0" smtClean="0"/>
              <a:t>另</a:t>
            </a:r>
            <a:r>
              <a:rPr lang="zh-CN" altLang="zh-CN" dirty="0"/>
              <a:t>一个方案就是新增一台</a:t>
            </a:r>
            <a:r>
              <a:rPr lang="en-US" altLang="zh-CN" dirty="0"/>
              <a:t> Master</a:t>
            </a:r>
            <a:r>
              <a:rPr lang="zh-CN" altLang="zh-CN" dirty="0"/>
              <a:t>，也就是</a:t>
            </a:r>
            <a:r>
              <a:rPr lang="en-US" altLang="zh-CN" dirty="0"/>
              <a:t> Dual Master </a:t>
            </a:r>
            <a:r>
              <a:rPr lang="zh-CN" altLang="zh-CN" dirty="0"/>
              <a:t>的解决方案。</a:t>
            </a:r>
            <a:endParaRPr lang="zh-CN" altLang="en-US" dirty="0"/>
          </a:p>
        </p:txBody>
      </p:sp>
    </p:spTree>
    <p:extLst>
      <p:ext uri="{BB962C8B-B14F-4D97-AF65-F5344CB8AC3E}">
        <p14:creationId xmlns:p14="http://schemas.microsoft.com/office/powerpoint/2010/main" val="124117856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M-S</a:t>
            </a:r>
            <a:r>
              <a:rPr lang="zh-CN" altLang="en-US" dirty="0" smtClean="0"/>
              <a:t>复制</a:t>
            </a:r>
            <a:r>
              <a:rPr lang="en-US" altLang="zh-CN" dirty="0" smtClean="0"/>
              <a:t>——M</a:t>
            </a:r>
            <a:r>
              <a:rPr lang="zh-CN" altLang="en-US" dirty="0" smtClean="0"/>
              <a:t>故障的情况</a:t>
            </a:r>
            <a:endParaRPr lang="zh-CN" altLang="en-US" dirty="0"/>
          </a:p>
        </p:txBody>
      </p:sp>
      <p:sp>
        <p:nvSpPr>
          <p:cNvPr id="3" name="内容占位符 2"/>
          <p:cNvSpPr>
            <a:spLocks noGrp="1"/>
          </p:cNvSpPr>
          <p:nvPr>
            <p:ph idx="1"/>
          </p:nvPr>
        </p:nvSpPr>
        <p:spPr>
          <a:xfrm>
            <a:off x="457200" y="1752600"/>
            <a:ext cx="3250704" cy="4373563"/>
          </a:xfrm>
        </p:spPr>
        <p:txBody>
          <a:bodyPr/>
          <a:lstStyle/>
          <a:p>
            <a:r>
              <a:rPr lang="zh-CN" altLang="zh-CN" sz="1600" dirty="0"/>
              <a:t>第一种解决方案，将一台</a:t>
            </a:r>
            <a:r>
              <a:rPr lang="en-US" altLang="zh-CN" sz="1600" dirty="0"/>
              <a:t> Slave </a:t>
            </a:r>
            <a:r>
              <a:rPr lang="zh-CN" altLang="zh-CN" sz="1600" dirty="0"/>
              <a:t>切换成</a:t>
            </a:r>
            <a:r>
              <a:rPr lang="en-US" altLang="zh-CN" sz="1600" dirty="0"/>
              <a:t> Master </a:t>
            </a:r>
            <a:r>
              <a:rPr lang="zh-CN" altLang="zh-CN" sz="1600" dirty="0"/>
              <a:t>来</a:t>
            </a:r>
            <a:r>
              <a:rPr lang="zh-CN" altLang="zh-CN" sz="1600" dirty="0" smtClean="0"/>
              <a:t>解决问题</a:t>
            </a:r>
            <a:endParaRPr lang="en-US" altLang="zh-CN" sz="1600" dirty="0" smtClean="0"/>
          </a:p>
          <a:p>
            <a:r>
              <a:rPr lang="zh-CN" altLang="zh-CN" sz="1600" dirty="0"/>
              <a:t>当</a:t>
            </a:r>
            <a:r>
              <a:rPr lang="en-US" altLang="zh-CN" sz="1600" dirty="0"/>
              <a:t> Master </a:t>
            </a:r>
            <a:r>
              <a:rPr lang="zh-CN" altLang="zh-CN" sz="1600" dirty="0"/>
              <a:t>出现故障</a:t>
            </a:r>
            <a:r>
              <a:rPr lang="en-US" altLang="zh-CN" sz="1600" dirty="0"/>
              <a:t> crash </a:t>
            </a:r>
            <a:r>
              <a:rPr lang="zh-CN" altLang="zh-CN" sz="1600" dirty="0"/>
              <a:t>之后，原客户端对</a:t>
            </a:r>
            <a:r>
              <a:rPr lang="en-US" altLang="zh-CN" sz="1600" dirty="0"/>
              <a:t> Master </a:t>
            </a:r>
            <a:r>
              <a:rPr lang="zh-CN" altLang="zh-CN" sz="1600" dirty="0"/>
              <a:t>的所有</a:t>
            </a:r>
            <a:r>
              <a:rPr lang="en-US" altLang="zh-CN" sz="1600" dirty="0"/>
              <a:t> Write </a:t>
            </a:r>
            <a:r>
              <a:rPr lang="zh-CN" altLang="zh-CN" sz="1600" dirty="0"/>
              <a:t>请求都会无法再继续进行下去了，所有原</a:t>
            </a:r>
            <a:r>
              <a:rPr lang="en-US" altLang="zh-CN" sz="1600" dirty="0"/>
              <a:t> Master </a:t>
            </a:r>
            <a:r>
              <a:rPr lang="zh-CN" altLang="zh-CN" sz="1600" dirty="0"/>
              <a:t>到</a:t>
            </a:r>
            <a:r>
              <a:rPr lang="en-US" altLang="zh-CN" sz="1600" dirty="0"/>
              <a:t> Slave </a:t>
            </a:r>
            <a:r>
              <a:rPr lang="zh-CN" altLang="zh-CN" sz="1600" dirty="0"/>
              <a:t>的复制也自然就断掉了。这时候，我们选择一台</a:t>
            </a:r>
            <a:r>
              <a:rPr lang="en-US" altLang="zh-CN" sz="1600" dirty="0"/>
              <a:t> Slave </a:t>
            </a:r>
            <a:r>
              <a:rPr lang="zh-CN" altLang="zh-CN" sz="1600" dirty="0"/>
              <a:t>将其切换成</a:t>
            </a:r>
            <a:r>
              <a:rPr lang="en-US" altLang="zh-CN" sz="1600" dirty="0"/>
              <a:t> Master</a:t>
            </a:r>
            <a:r>
              <a:rPr lang="zh-CN" altLang="zh-CN" sz="1600" dirty="0"/>
              <a:t>。假设选择的是</a:t>
            </a:r>
            <a:r>
              <a:rPr lang="en-US" altLang="zh-CN" sz="1600" dirty="0"/>
              <a:t> Slave A</a:t>
            </a:r>
            <a:r>
              <a:rPr lang="zh-CN" altLang="zh-CN" sz="1600" dirty="0"/>
              <a:t>，则我们将其他</a:t>
            </a:r>
            <a:r>
              <a:rPr lang="en-US" altLang="zh-CN" sz="1600" dirty="0"/>
              <a:t> Slave B </a:t>
            </a:r>
            <a:r>
              <a:rPr lang="zh-CN" altLang="zh-CN" sz="1600" dirty="0"/>
              <a:t>和</a:t>
            </a:r>
            <a:r>
              <a:rPr lang="en-US" altLang="zh-CN" sz="1600" dirty="0"/>
              <a:t> Slave C </a:t>
            </a:r>
            <a:r>
              <a:rPr lang="zh-CN" altLang="zh-CN" sz="1600" dirty="0"/>
              <a:t>都通过</a:t>
            </a:r>
            <a:r>
              <a:rPr lang="en-US" altLang="zh-CN" sz="1600" dirty="0"/>
              <a:t> CHANGE MASTER TO </a:t>
            </a:r>
            <a:r>
              <a:rPr lang="zh-CN" altLang="zh-CN" sz="1600" dirty="0"/>
              <a:t>命令更换其</a:t>
            </a:r>
            <a:r>
              <a:rPr lang="en-US" altLang="zh-CN" sz="1600" dirty="0"/>
              <a:t> Master</a:t>
            </a:r>
            <a:r>
              <a:rPr lang="zh-CN" altLang="zh-CN" sz="1600" dirty="0"/>
              <a:t>，从新的</a:t>
            </a:r>
            <a:r>
              <a:rPr lang="en-US" altLang="zh-CN" sz="1600" dirty="0"/>
              <a:t> Master </a:t>
            </a:r>
            <a:r>
              <a:rPr lang="zh-CN" altLang="zh-CN" sz="1600" dirty="0"/>
              <a:t>也就是原</a:t>
            </a:r>
            <a:r>
              <a:rPr lang="en-US" altLang="zh-CN" sz="1600" dirty="0"/>
              <a:t>Slave A </a:t>
            </a:r>
            <a:r>
              <a:rPr lang="zh-CN" altLang="zh-CN" sz="1600" dirty="0"/>
              <a:t>开始继续进行复制。同时将应用端所有的写入请求转向到新的</a:t>
            </a:r>
            <a:r>
              <a:rPr lang="en-US" altLang="zh-CN" sz="1600" dirty="0"/>
              <a:t> Master</a:t>
            </a:r>
            <a:r>
              <a:rPr lang="zh-CN" altLang="zh-CN" sz="1600" dirty="0"/>
              <a:t>。对于</a:t>
            </a:r>
            <a:r>
              <a:rPr lang="en-US" altLang="zh-CN" sz="1600" dirty="0"/>
              <a:t> Read </a:t>
            </a:r>
            <a:r>
              <a:rPr lang="zh-CN" altLang="zh-CN" sz="1600" dirty="0"/>
              <a:t>请求，我们可以去掉对新</a:t>
            </a:r>
            <a:r>
              <a:rPr lang="en-US" altLang="zh-CN" sz="1600" dirty="0"/>
              <a:t> Master </a:t>
            </a:r>
            <a:r>
              <a:rPr lang="zh-CN" altLang="zh-CN" sz="1600" dirty="0"/>
              <a:t>的</a:t>
            </a:r>
            <a:r>
              <a:rPr lang="en-US" altLang="zh-CN" sz="1600" dirty="0"/>
              <a:t> Read </a:t>
            </a:r>
            <a:r>
              <a:rPr lang="zh-CN" altLang="zh-CN" sz="1600" dirty="0"/>
              <a:t>请求，也可以继续保留。</a:t>
            </a:r>
            <a:endParaRPr lang="zh-CN" altLang="en-US" sz="1600" dirty="0"/>
          </a:p>
        </p:txBody>
      </p:sp>
      <p:pic>
        <p:nvPicPr>
          <p:cNvPr id="8194" name="Picture 2" descr="451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7476" y="1700808"/>
            <a:ext cx="5280587" cy="396044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73327897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zh-CN" dirty="0" smtClean="0"/>
              <a:t>通过</a:t>
            </a:r>
            <a:r>
              <a:rPr lang="en-US" altLang="zh-CN" dirty="0" smtClean="0"/>
              <a:t> </a:t>
            </a:r>
            <a:r>
              <a:rPr lang="en-US" altLang="zh-CN" dirty="0"/>
              <a:t>Dual Master </a:t>
            </a:r>
            <a:r>
              <a:rPr lang="zh-CN" altLang="zh-CN" dirty="0"/>
              <a:t>来解决</a:t>
            </a:r>
            <a:r>
              <a:rPr lang="en-US" altLang="zh-CN" dirty="0"/>
              <a:t> Master </a:t>
            </a:r>
            <a:r>
              <a:rPr lang="zh-CN" altLang="zh-CN" dirty="0" smtClean="0"/>
              <a:t>的</a:t>
            </a:r>
            <a:r>
              <a:rPr lang="zh-CN" altLang="en-US" dirty="0" smtClean="0"/>
              <a:t>单点问题</a:t>
            </a:r>
            <a:endParaRPr lang="zh-CN" altLang="en-US" dirty="0"/>
          </a:p>
        </p:txBody>
      </p:sp>
      <p:sp>
        <p:nvSpPr>
          <p:cNvPr id="3" name="内容占位符 2"/>
          <p:cNvSpPr>
            <a:spLocks noGrp="1"/>
          </p:cNvSpPr>
          <p:nvPr>
            <p:ph idx="1"/>
          </p:nvPr>
        </p:nvSpPr>
        <p:spPr>
          <a:xfrm>
            <a:off x="457200" y="1752600"/>
            <a:ext cx="4458866" cy="4373563"/>
          </a:xfrm>
        </p:spPr>
        <p:txBody>
          <a:bodyPr/>
          <a:lstStyle/>
          <a:p>
            <a:r>
              <a:rPr lang="zh-CN" altLang="zh-CN" dirty="0"/>
              <a:t>我们通过两台</a:t>
            </a:r>
            <a:r>
              <a:rPr lang="en-US" altLang="zh-CN" dirty="0"/>
              <a:t> MySQL Server </a:t>
            </a:r>
            <a:r>
              <a:rPr lang="zh-CN" altLang="zh-CN" dirty="0"/>
              <a:t>搭建成</a:t>
            </a:r>
            <a:r>
              <a:rPr lang="en-US" altLang="zh-CN" dirty="0"/>
              <a:t> Dual Master </a:t>
            </a:r>
            <a:r>
              <a:rPr lang="zh-CN" altLang="zh-CN" dirty="0"/>
              <a:t>环境，正常情况下，所有客户端的</a:t>
            </a:r>
            <a:r>
              <a:rPr lang="en-US" altLang="zh-CN" dirty="0"/>
              <a:t> Write </a:t>
            </a:r>
            <a:r>
              <a:rPr lang="zh-CN" altLang="zh-CN" dirty="0"/>
              <a:t>请求都写往</a:t>
            </a:r>
            <a:r>
              <a:rPr lang="en-US" altLang="zh-CN" dirty="0"/>
              <a:t> Master A</a:t>
            </a:r>
            <a:r>
              <a:rPr lang="zh-CN" altLang="zh-CN" dirty="0"/>
              <a:t>，然后通过</a:t>
            </a:r>
            <a:r>
              <a:rPr lang="en-US" altLang="zh-CN" dirty="0"/>
              <a:t> Replication </a:t>
            </a:r>
            <a:r>
              <a:rPr lang="zh-CN" altLang="zh-CN" dirty="0"/>
              <a:t>将</a:t>
            </a:r>
            <a:r>
              <a:rPr lang="en-US" altLang="zh-CN" dirty="0"/>
              <a:t> Master A </a:t>
            </a:r>
            <a:r>
              <a:rPr lang="zh-CN" altLang="zh-CN" dirty="0"/>
              <a:t>复制到</a:t>
            </a:r>
            <a:r>
              <a:rPr lang="en-US" altLang="zh-CN" dirty="0"/>
              <a:t> Master B</a:t>
            </a:r>
            <a:r>
              <a:rPr lang="zh-CN" altLang="zh-CN" dirty="0"/>
              <a:t>。一旦</a:t>
            </a:r>
            <a:r>
              <a:rPr lang="en-US" altLang="zh-CN" dirty="0"/>
              <a:t> Master A </a:t>
            </a:r>
            <a:r>
              <a:rPr lang="zh-CN" altLang="zh-CN" dirty="0"/>
              <a:t>出现问题之后，所有的</a:t>
            </a:r>
            <a:r>
              <a:rPr lang="en-US" altLang="zh-CN" dirty="0"/>
              <a:t> Write </a:t>
            </a:r>
            <a:r>
              <a:rPr lang="zh-CN" altLang="zh-CN" dirty="0"/>
              <a:t>请求都转向</a:t>
            </a:r>
            <a:r>
              <a:rPr lang="en-US" altLang="zh-CN" dirty="0"/>
              <a:t> Master B</a:t>
            </a:r>
            <a:r>
              <a:rPr lang="zh-CN" altLang="zh-CN" dirty="0"/>
              <a:t>。而在正常情况下，当</a:t>
            </a:r>
            <a:r>
              <a:rPr lang="en-US" altLang="zh-CN" dirty="0"/>
              <a:t> Master B </a:t>
            </a:r>
            <a:r>
              <a:rPr lang="zh-CN" altLang="zh-CN" dirty="0"/>
              <a:t>出现问题的时候，实际上不论是数据库还是客户端的请求，都不会受到实质性的影响</a:t>
            </a:r>
            <a:r>
              <a:rPr lang="zh-CN" altLang="zh-CN" dirty="0" smtClean="0"/>
              <a:t>。</a:t>
            </a:r>
            <a:endParaRPr lang="en-US" altLang="zh-CN" dirty="0" smtClean="0"/>
          </a:p>
          <a:p>
            <a:r>
              <a:rPr lang="zh-CN" altLang="zh-CN" dirty="0"/>
              <a:t>特点就是在</a:t>
            </a:r>
            <a:r>
              <a:rPr lang="en-US" altLang="zh-CN" dirty="0"/>
              <a:t> Master </a:t>
            </a:r>
            <a:r>
              <a:rPr lang="zh-CN" altLang="zh-CN" dirty="0"/>
              <a:t>出现故障之后的处理比较简单，可控性比较大。而弊端就是需要增加一台</a:t>
            </a:r>
            <a:r>
              <a:rPr lang="en-US" altLang="zh-CN" dirty="0"/>
              <a:t> MySQL </a:t>
            </a:r>
            <a:r>
              <a:rPr lang="zh-CN" altLang="zh-CN" dirty="0"/>
              <a:t>服务器，在成本方面投入更大。</a:t>
            </a:r>
            <a:endParaRPr lang="zh-CN" altLang="en-US" dirty="0"/>
          </a:p>
        </p:txBody>
      </p:sp>
      <p:pic>
        <p:nvPicPr>
          <p:cNvPr id="9218" name="Picture 2" descr="452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6066" y="1700808"/>
            <a:ext cx="3810000" cy="2381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99358376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419056" cy="1371600"/>
          </a:xfrm>
        </p:spPr>
        <p:txBody>
          <a:bodyPr/>
          <a:lstStyle/>
          <a:p>
            <a:r>
              <a:rPr lang="en-US" altLang="zh-CN" dirty="0" smtClean="0"/>
              <a:t>M-M-S</a:t>
            </a:r>
            <a:r>
              <a:rPr lang="zh-CN" altLang="en-US" dirty="0" smtClean="0"/>
              <a:t>复制</a:t>
            </a:r>
            <a:r>
              <a:rPr lang="en-US" altLang="zh-CN" dirty="0" smtClean="0"/>
              <a:t>——S</a:t>
            </a:r>
            <a:r>
              <a:rPr lang="zh-CN" altLang="en-US" dirty="0" smtClean="0"/>
              <a:t>故障的情况</a:t>
            </a:r>
            <a:endParaRPr lang="zh-CN" altLang="en-US" dirty="0"/>
          </a:p>
        </p:txBody>
      </p:sp>
      <p:sp>
        <p:nvSpPr>
          <p:cNvPr id="3" name="内容占位符 2"/>
          <p:cNvSpPr>
            <a:spLocks noGrp="1"/>
          </p:cNvSpPr>
          <p:nvPr>
            <p:ph idx="1"/>
          </p:nvPr>
        </p:nvSpPr>
        <p:spPr>
          <a:xfrm>
            <a:off x="457200" y="1752600"/>
            <a:ext cx="3394720" cy="4373563"/>
          </a:xfrm>
        </p:spPr>
        <p:txBody>
          <a:bodyPr/>
          <a:lstStyle/>
          <a:p>
            <a:r>
              <a:rPr lang="zh-CN" altLang="zh-CN" dirty="0" smtClean="0"/>
              <a:t>考虑</a:t>
            </a:r>
            <a:r>
              <a:rPr lang="en-US" altLang="zh-CN" dirty="0" smtClean="0"/>
              <a:t> </a:t>
            </a:r>
            <a:r>
              <a:rPr lang="en-US" altLang="zh-CN" dirty="0"/>
              <a:t>Slave </a:t>
            </a:r>
            <a:r>
              <a:rPr lang="zh-CN" altLang="zh-CN" dirty="0"/>
              <a:t>出现异常的情况</a:t>
            </a:r>
            <a:r>
              <a:rPr lang="zh-CN" altLang="zh-CN" dirty="0" smtClean="0"/>
              <a:t>。</a:t>
            </a:r>
            <a:endParaRPr lang="en-US" altLang="zh-CN" dirty="0" smtClean="0"/>
          </a:p>
          <a:p>
            <a:r>
              <a:rPr lang="zh-CN" altLang="zh-CN" dirty="0" smtClean="0"/>
              <a:t>在</a:t>
            </a:r>
            <a:r>
              <a:rPr lang="zh-CN" altLang="zh-CN" dirty="0"/>
              <a:t>这个架构中，</a:t>
            </a:r>
            <a:r>
              <a:rPr lang="en-US" altLang="zh-CN" dirty="0"/>
              <a:t>Slave </a:t>
            </a:r>
            <a:r>
              <a:rPr lang="zh-CN" altLang="zh-CN" dirty="0"/>
              <a:t>出现异常后的处理情况和普通的</a:t>
            </a:r>
            <a:r>
              <a:rPr lang="en-US" altLang="zh-CN" dirty="0"/>
              <a:t> Master - Slave </a:t>
            </a:r>
            <a:r>
              <a:rPr lang="zh-CN" altLang="zh-CN" dirty="0"/>
              <a:t>架构的处理方式完全一样，仅仅需要在应用访问</a:t>
            </a:r>
            <a:r>
              <a:rPr lang="en-US" altLang="zh-CN" dirty="0"/>
              <a:t> Slave </a:t>
            </a:r>
            <a:r>
              <a:rPr lang="zh-CN" altLang="zh-CN" dirty="0"/>
              <a:t>集群的访问配置中去掉一个</a:t>
            </a:r>
            <a:r>
              <a:rPr lang="en-US" altLang="zh-CN" dirty="0"/>
              <a:t> Slave </a:t>
            </a:r>
            <a:r>
              <a:rPr lang="zh-CN" altLang="zh-CN" dirty="0"/>
              <a:t>节点即可</a:t>
            </a:r>
            <a:r>
              <a:rPr lang="zh-CN" altLang="zh-CN" dirty="0" smtClean="0"/>
              <a:t>解决</a:t>
            </a:r>
            <a:endParaRPr lang="en-US" altLang="zh-CN" dirty="0" smtClean="0"/>
          </a:p>
          <a:p>
            <a:r>
              <a:rPr lang="zh-CN" altLang="zh-CN" dirty="0" smtClean="0"/>
              <a:t>不论</a:t>
            </a:r>
            <a:r>
              <a:rPr lang="zh-CN" altLang="zh-CN" dirty="0"/>
              <a:t>是通过应用程序自己判断，还是通过硬件解决方案如</a:t>
            </a:r>
            <a:r>
              <a:rPr lang="en-US" altLang="zh-CN" dirty="0"/>
              <a:t> F5 </a:t>
            </a:r>
            <a:r>
              <a:rPr lang="zh-CN" altLang="zh-CN" dirty="0"/>
              <a:t>都可以很容易的实现。</a:t>
            </a:r>
            <a:endParaRPr lang="zh-CN" altLang="en-US" dirty="0"/>
          </a:p>
        </p:txBody>
      </p:sp>
      <p:pic>
        <p:nvPicPr>
          <p:cNvPr id="10242" name="Picture 2" descr="453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5916" y="1916832"/>
            <a:ext cx="5130570" cy="41044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71898743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M-M-S</a:t>
            </a:r>
            <a:r>
              <a:rPr lang="zh-CN" altLang="en-US" dirty="0"/>
              <a:t>复制</a:t>
            </a:r>
            <a:r>
              <a:rPr lang="en-US" altLang="zh-CN" dirty="0"/>
              <a:t>——</a:t>
            </a:r>
            <a:r>
              <a:rPr lang="zh-CN" altLang="zh-CN" dirty="0" smtClean="0"/>
              <a:t>当</a:t>
            </a:r>
            <a:r>
              <a:rPr lang="en-US" altLang="zh-CN" dirty="0" smtClean="0"/>
              <a:t> </a:t>
            </a:r>
            <a:r>
              <a:rPr lang="en-US" altLang="zh-CN" dirty="0"/>
              <a:t>Master A </a:t>
            </a:r>
            <a:r>
              <a:rPr lang="zh-CN" altLang="zh-CN" dirty="0"/>
              <a:t>出现</a:t>
            </a:r>
            <a:r>
              <a:rPr lang="zh-CN" altLang="zh-CN" dirty="0" smtClean="0"/>
              <a:t>故障之后</a:t>
            </a:r>
            <a:r>
              <a:rPr lang="zh-CN" altLang="zh-CN" dirty="0"/>
              <a:t>的处理方案</a:t>
            </a:r>
            <a:endParaRPr lang="zh-CN" altLang="en-US" dirty="0"/>
          </a:p>
        </p:txBody>
      </p:sp>
      <p:sp>
        <p:nvSpPr>
          <p:cNvPr id="3" name="内容占位符 2"/>
          <p:cNvSpPr>
            <a:spLocks noGrp="1"/>
          </p:cNvSpPr>
          <p:nvPr>
            <p:ph idx="1"/>
          </p:nvPr>
        </p:nvSpPr>
        <p:spPr>
          <a:xfrm>
            <a:off x="457200" y="1752600"/>
            <a:ext cx="3394720" cy="4373563"/>
          </a:xfrm>
        </p:spPr>
        <p:txBody>
          <a:bodyPr/>
          <a:lstStyle/>
          <a:p>
            <a:r>
              <a:rPr lang="zh-CN" altLang="en-US" sz="1800" dirty="0"/>
              <a:t>当 </a:t>
            </a:r>
            <a:r>
              <a:rPr lang="en-US" altLang="zh-CN" sz="1800" dirty="0"/>
              <a:t>Master A </a:t>
            </a:r>
            <a:r>
              <a:rPr lang="zh-CN" altLang="en-US" sz="1800" dirty="0"/>
              <a:t>出现故障 </a:t>
            </a:r>
            <a:r>
              <a:rPr lang="en-US" altLang="zh-CN" sz="1800" dirty="0"/>
              <a:t>crash </a:t>
            </a:r>
            <a:r>
              <a:rPr lang="zh-CN" altLang="en-US" sz="1800" dirty="0"/>
              <a:t>之后，</a:t>
            </a:r>
            <a:r>
              <a:rPr lang="en-US" altLang="zh-CN" sz="1800" dirty="0"/>
              <a:t>Master A </a:t>
            </a:r>
            <a:r>
              <a:rPr lang="zh-CN" altLang="en-US" sz="1800" dirty="0"/>
              <a:t>与 </a:t>
            </a:r>
            <a:r>
              <a:rPr lang="en-US" altLang="zh-CN" sz="1800" dirty="0"/>
              <a:t>Master B </a:t>
            </a:r>
            <a:r>
              <a:rPr lang="zh-CN" altLang="en-US" sz="1800" dirty="0"/>
              <a:t>之间的复制将中断，所有客户端向 </a:t>
            </a:r>
            <a:r>
              <a:rPr lang="en-US" altLang="zh-CN" sz="1800" dirty="0"/>
              <a:t>Master A </a:t>
            </a:r>
            <a:r>
              <a:rPr lang="zh-CN" altLang="en-US" sz="1800" dirty="0"/>
              <a:t>的 </a:t>
            </a:r>
            <a:r>
              <a:rPr lang="en-US" altLang="zh-CN" sz="1800" dirty="0"/>
              <a:t>Write </a:t>
            </a:r>
            <a:r>
              <a:rPr lang="zh-CN" altLang="en-US" sz="1800" dirty="0"/>
              <a:t>请求都必须转向 </a:t>
            </a:r>
            <a:r>
              <a:rPr lang="en-US" altLang="zh-CN" sz="1800" dirty="0"/>
              <a:t>Master B</a:t>
            </a:r>
            <a:r>
              <a:rPr lang="zh-CN" altLang="en-US" sz="1800" dirty="0" smtClean="0"/>
              <a:t>。</a:t>
            </a:r>
            <a:endParaRPr lang="en-US" altLang="zh-CN" sz="1800" dirty="0" smtClean="0"/>
          </a:p>
          <a:p>
            <a:r>
              <a:rPr lang="zh-CN" altLang="en-US" sz="1800" dirty="0" smtClean="0"/>
              <a:t>这个</a:t>
            </a:r>
            <a:r>
              <a:rPr lang="zh-CN" altLang="en-US" sz="1800" dirty="0"/>
              <a:t>转向动作的实现，可以</a:t>
            </a:r>
            <a:r>
              <a:rPr lang="zh-CN" altLang="en-US" sz="1800" dirty="0" smtClean="0"/>
              <a:t>通过</a:t>
            </a:r>
            <a:r>
              <a:rPr lang="en-US" altLang="zh-CN" sz="1800" dirty="0" smtClean="0"/>
              <a:t>VIP </a:t>
            </a:r>
            <a:r>
              <a:rPr lang="zh-CN" altLang="en-US" sz="1800" dirty="0"/>
              <a:t>的方式实现</a:t>
            </a:r>
            <a:r>
              <a:rPr lang="zh-CN" altLang="en-US" sz="1800" dirty="0" smtClean="0"/>
              <a:t>。</a:t>
            </a:r>
            <a:endParaRPr lang="en-US" altLang="zh-CN" sz="1800" dirty="0" smtClean="0"/>
          </a:p>
          <a:p>
            <a:r>
              <a:rPr lang="zh-CN" altLang="en-US" sz="1800" dirty="0" smtClean="0"/>
              <a:t>由于</a:t>
            </a:r>
            <a:r>
              <a:rPr lang="zh-CN" altLang="en-US" sz="1800" dirty="0"/>
              <a:t>之前所有的 </a:t>
            </a:r>
            <a:r>
              <a:rPr lang="en-US" altLang="zh-CN" sz="1800" dirty="0"/>
              <a:t>Slave </a:t>
            </a:r>
            <a:r>
              <a:rPr lang="zh-CN" altLang="en-US" sz="1800" dirty="0"/>
              <a:t>就都是从 </a:t>
            </a:r>
            <a:r>
              <a:rPr lang="en-US" altLang="zh-CN" sz="1800" dirty="0"/>
              <a:t>Master B </a:t>
            </a:r>
            <a:r>
              <a:rPr lang="zh-CN" altLang="en-US" sz="1800" dirty="0"/>
              <a:t>来实现复制，所以 </a:t>
            </a:r>
            <a:r>
              <a:rPr lang="en-US" altLang="zh-CN" sz="1800" dirty="0"/>
              <a:t>Slave </a:t>
            </a:r>
            <a:r>
              <a:rPr lang="zh-CN" altLang="en-US" sz="1800" dirty="0"/>
              <a:t>集群不会受到任何的影响，客户端的所有 </a:t>
            </a:r>
            <a:r>
              <a:rPr lang="en-US" altLang="zh-CN" sz="1800" dirty="0"/>
              <a:t>Read </a:t>
            </a:r>
            <a:r>
              <a:rPr lang="zh-CN" altLang="en-US" sz="1800" dirty="0"/>
              <a:t>请求也就不会受到任何的影响，整个过程可以完全自动进行，不需要任何的人为干预。</a:t>
            </a:r>
          </a:p>
        </p:txBody>
      </p:sp>
      <p:pic>
        <p:nvPicPr>
          <p:cNvPr id="11266" name="Picture 2" descr="454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5486" y="1628800"/>
            <a:ext cx="5130570" cy="41044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16240649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M-M-S</a:t>
            </a:r>
            <a:r>
              <a:rPr lang="zh-CN" altLang="en-US" dirty="0"/>
              <a:t>复制</a:t>
            </a:r>
            <a:r>
              <a:rPr lang="en-US" altLang="zh-CN" dirty="0"/>
              <a:t>——</a:t>
            </a:r>
            <a:r>
              <a:rPr lang="zh-CN" altLang="zh-CN" dirty="0" smtClean="0"/>
              <a:t>当</a:t>
            </a:r>
            <a:r>
              <a:rPr lang="en-US" altLang="zh-CN" dirty="0" smtClean="0"/>
              <a:t> </a:t>
            </a:r>
            <a:r>
              <a:rPr lang="en-US" altLang="zh-CN" dirty="0"/>
              <a:t>Master B </a:t>
            </a:r>
            <a:r>
              <a:rPr lang="zh-CN" altLang="zh-CN" dirty="0"/>
              <a:t>出现</a:t>
            </a:r>
            <a:r>
              <a:rPr lang="zh-CN" altLang="zh-CN" dirty="0" smtClean="0"/>
              <a:t>故障之后</a:t>
            </a:r>
            <a:r>
              <a:rPr lang="zh-CN" altLang="zh-CN" dirty="0"/>
              <a:t>的情况又</a:t>
            </a:r>
            <a:r>
              <a:rPr lang="zh-CN" altLang="zh-CN" dirty="0" smtClean="0"/>
              <a:t>如何</a:t>
            </a:r>
            <a:endParaRPr lang="zh-CN" altLang="en-US" dirty="0"/>
          </a:p>
        </p:txBody>
      </p:sp>
      <p:sp>
        <p:nvSpPr>
          <p:cNvPr id="3" name="内容占位符 2"/>
          <p:cNvSpPr>
            <a:spLocks noGrp="1"/>
          </p:cNvSpPr>
          <p:nvPr>
            <p:ph idx="1"/>
          </p:nvPr>
        </p:nvSpPr>
        <p:spPr>
          <a:xfrm>
            <a:off x="457200" y="1752600"/>
            <a:ext cx="3322712" cy="4373563"/>
          </a:xfrm>
        </p:spPr>
        <p:txBody>
          <a:bodyPr/>
          <a:lstStyle/>
          <a:p>
            <a:r>
              <a:rPr lang="zh-CN" altLang="en-US" sz="1600" dirty="0"/>
              <a:t>首先可以确定的是我们的所有 </a:t>
            </a:r>
            <a:r>
              <a:rPr lang="en-US" altLang="zh-CN" sz="1600" dirty="0"/>
              <a:t>Write </a:t>
            </a:r>
            <a:r>
              <a:rPr lang="zh-CN" altLang="en-US" sz="1600" dirty="0"/>
              <a:t>请求都不会受到任何影响，而且所有的 </a:t>
            </a:r>
            <a:r>
              <a:rPr lang="en-US" altLang="zh-CN" sz="1600" dirty="0"/>
              <a:t>Read </a:t>
            </a:r>
            <a:r>
              <a:rPr lang="zh-CN" altLang="en-US" sz="1600" dirty="0"/>
              <a:t>请求也都还是能够正常访问</a:t>
            </a:r>
            <a:r>
              <a:rPr lang="zh-CN" altLang="en-US" sz="1600" dirty="0" smtClean="0"/>
              <a:t>。</a:t>
            </a:r>
            <a:endParaRPr lang="en-US" altLang="zh-CN" sz="1600" dirty="0" smtClean="0"/>
          </a:p>
          <a:p>
            <a:r>
              <a:rPr lang="zh-CN" altLang="en-US" sz="1600" dirty="0" smtClean="0"/>
              <a:t>但</a:t>
            </a:r>
            <a:r>
              <a:rPr lang="zh-CN" altLang="en-US" sz="1600" dirty="0"/>
              <a:t>所有 </a:t>
            </a:r>
            <a:r>
              <a:rPr lang="en-US" altLang="zh-CN" sz="1600" dirty="0"/>
              <a:t>Slave </a:t>
            </a:r>
            <a:r>
              <a:rPr lang="zh-CN" altLang="en-US" sz="1600" dirty="0"/>
              <a:t>的复制都会中断，</a:t>
            </a:r>
            <a:r>
              <a:rPr lang="en-US" altLang="zh-CN" sz="1600" dirty="0"/>
              <a:t>Slave </a:t>
            </a:r>
            <a:r>
              <a:rPr lang="zh-CN" altLang="en-US" sz="1600" dirty="0"/>
              <a:t>上面的数据会开始出现滞后的现象</a:t>
            </a:r>
            <a:r>
              <a:rPr lang="zh-CN" altLang="en-US" sz="1600" dirty="0" smtClean="0"/>
              <a:t>。</a:t>
            </a:r>
            <a:endParaRPr lang="en-US" altLang="zh-CN" sz="1600" dirty="0" smtClean="0"/>
          </a:p>
          <a:p>
            <a:r>
              <a:rPr lang="zh-CN" altLang="en-US" sz="1600" dirty="0" smtClean="0"/>
              <a:t>需要</a:t>
            </a:r>
            <a:r>
              <a:rPr lang="zh-CN" altLang="en-US" sz="1600" dirty="0"/>
              <a:t>做的就是将所有的 </a:t>
            </a:r>
            <a:r>
              <a:rPr lang="en-US" altLang="zh-CN" sz="1600" dirty="0"/>
              <a:t>Slave </a:t>
            </a:r>
            <a:r>
              <a:rPr lang="zh-CN" altLang="en-US" sz="1600" dirty="0"/>
              <a:t>进行 </a:t>
            </a:r>
            <a:r>
              <a:rPr lang="en-US" altLang="zh-CN" sz="1600" dirty="0"/>
              <a:t>CHANGE MASTER TO </a:t>
            </a:r>
            <a:r>
              <a:rPr lang="zh-CN" altLang="en-US" sz="1600" dirty="0"/>
              <a:t>操作，改为从 </a:t>
            </a:r>
            <a:r>
              <a:rPr lang="en-US" altLang="zh-CN" sz="1600" dirty="0"/>
              <a:t>Master A </a:t>
            </a:r>
            <a:r>
              <a:rPr lang="zh-CN" altLang="en-US" sz="1600" dirty="0"/>
              <a:t>进行复制。由于所有 </a:t>
            </a:r>
            <a:r>
              <a:rPr lang="en-US" altLang="zh-CN" sz="1600" dirty="0"/>
              <a:t>Slave </a:t>
            </a:r>
            <a:r>
              <a:rPr lang="zh-CN" altLang="en-US" sz="1600" dirty="0"/>
              <a:t>的复制都不可能超前最初的数据源，所以可以根据 </a:t>
            </a:r>
            <a:r>
              <a:rPr lang="en-US" altLang="zh-CN" sz="1600" dirty="0"/>
              <a:t>Slave </a:t>
            </a:r>
            <a:r>
              <a:rPr lang="zh-CN" altLang="en-US" sz="1600" dirty="0"/>
              <a:t>上面的 </a:t>
            </a:r>
            <a:r>
              <a:rPr lang="en-US" altLang="zh-CN" sz="1600" dirty="0"/>
              <a:t>Relay Log </a:t>
            </a:r>
            <a:r>
              <a:rPr lang="zh-CN" altLang="en-US" sz="1600" dirty="0"/>
              <a:t>中的时间戳信息与 </a:t>
            </a:r>
            <a:r>
              <a:rPr lang="en-US" altLang="zh-CN" sz="1600" dirty="0"/>
              <a:t>Master A </a:t>
            </a:r>
            <a:r>
              <a:rPr lang="zh-CN" altLang="en-US" sz="1600" dirty="0"/>
              <a:t>中的时间戳信息进行对照来找到准确的复制起始点，不会造成任何的数据丢失。</a:t>
            </a:r>
          </a:p>
        </p:txBody>
      </p:sp>
      <p:pic>
        <p:nvPicPr>
          <p:cNvPr id="12290" name="Picture 2" descr="455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5476" y="1628800"/>
            <a:ext cx="5220580" cy="41764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62276134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利用</a:t>
            </a:r>
            <a:r>
              <a:rPr lang="en-US" altLang="zh-CN" dirty="0"/>
              <a:t> MySQL Cluster </a:t>
            </a:r>
            <a:r>
              <a:rPr lang="zh-CN" altLang="zh-CN" dirty="0"/>
              <a:t>实现整体高可用</a:t>
            </a:r>
            <a:endParaRPr lang="zh-CN" altLang="en-US" dirty="0"/>
          </a:p>
        </p:txBody>
      </p:sp>
      <p:sp>
        <p:nvSpPr>
          <p:cNvPr id="3" name="内容占位符 2"/>
          <p:cNvSpPr>
            <a:spLocks noGrp="1"/>
          </p:cNvSpPr>
          <p:nvPr>
            <p:ph idx="1"/>
          </p:nvPr>
        </p:nvSpPr>
        <p:spPr/>
        <p:txBody>
          <a:bodyPr/>
          <a:lstStyle/>
          <a:p>
            <a:pPr marL="285750" indent="-285750">
              <a:buFont typeface="Arial" panose="020B0604020202020204" pitchFamily="34" charset="0"/>
              <a:buChar char="•"/>
            </a:pPr>
            <a:r>
              <a:rPr lang="en-US" altLang="zh-CN" sz="1600" dirty="0" smtClean="0"/>
              <a:t>MySQL </a:t>
            </a:r>
            <a:r>
              <a:rPr lang="en-US" altLang="zh-CN" sz="1600" dirty="0"/>
              <a:t>Cluster </a:t>
            </a:r>
            <a:r>
              <a:rPr lang="zh-CN" altLang="zh-CN" sz="1600" dirty="0" smtClean="0"/>
              <a:t>是</a:t>
            </a:r>
            <a:r>
              <a:rPr lang="zh-CN" altLang="zh-CN" sz="1600" dirty="0"/>
              <a:t>一个完整的分布式架构的系统，而且支持数据的多点冗余存放，数据实时同步等特性</a:t>
            </a:r>
            <a:r>
              <a:rPr lang="zh-CN" altLang="zh-CN" sz="1600" dirty="0" smtClean="0"/>
              <a:t>。</a:t>
            </a:r>
            <a:endParaRPr lang="en-US" altLang="zh-CN" sz="1600" dirty="0" smtClean="0"/>
          </a:p>
          <a:p>
            <a:pPr marL="285750" indent="-285750">
              <a:buFont typeface="Arial" panose="020B0604020202020204" pitchFamily="34" charset="0"/>
              <a:buChar char="•"/>
            </a:pPr>
            <a:r>
              <a:rPr lang="zh-CN" altLang="zh-CN" sz="1600" dirty="0" smtClean="0"/>
              <a:t>由于</a:t>
            </a:r>
            <a:r>
              <a:rPr lang="en-US" altLang="zh-CN" sz="1600" dirty="0" smtClean="0"/>
              <a:t> MySQL </a:t>
            </a:r>
            <a:r>
              <a:rPr lang="en-US" altLang="zh-CN" sz="1600" dirty="0"/>
              <a:t>Cluster </a:t>
            </a:r>
            <a:r>
              <a:rPr lang="zh-CN" altLang="zh-CN" sz="1600" dirty="0"/>
              <a:t>的架构主要由两个层次两组集群来组成，包括</a:t>
            </a:r>
            <a:r>
              <a:rPr lang="en-US" altLang="zh-CN" sz="1600" dirty="0"/>
              <a:t> SQL </a:t>
            </a:r>
            <a:r>
              <a:rPr lang="zh-CN" altLang="zh-CN" sz="1600" dirty="0"/>
              <a:t>节点（</a:t>
            </a:r>
            <a:r>
              <a:rPr lang="en-US" altLang="zh-CN" sz="1600" dirty="0" err="1"/>
              <a:t>mysqld</a:t>
            </a:r>
            <a:r>
              <a:rPr lang="zh-CN" altLang="zh-CN" sz="1600" dirty="0"/>
              <a:t>） 和</a:t>
            </a:r>
            <a:r>
              <a:rPr lang="en-US" altLang="zh-CN" sz="1600" dirty="0"/>
              <a:t>NDB </a:t>
            </a:r>
            <a:r>
              <a:rPr lang="zh-CN" altLang="zh-CN" sz="1600" dirty="0"/>
              <a:t>节点（数据节点），所有两个层次都需要能够保证</a:t>
            </a:r>
            <a:r>
              <a:rPr lang="zh-CN" altLang="zh-CN" sz="1600" dirty="0" smtClean="0"/>
              <a:t>高</a:t>
            </a:r>
            <a:r>
              <a:rPr lang="zh-CN" altLang="en-US" sz="1600" dirty="0" smtClean="0"/>
              <a:t>可用性</a:t>
            </a:r>
            <a:r>
              <a:rPr lang="zh-CN" altLang="zh-CN" sz="1600" dirty="0" smtClean="0"/>
              <a:t>才能</a:t>
            </a:r>
            <a:r>
              <a:rPr lang="zh-CN" altLang="zh-CN" sz="1600" dirty="0"/>
              <a:t>保证</a:t>
            </a:r>
            <a:r>
              <a:rPr lang="zh-CN" altLang="zh-CN" sz="1600" dirty="0" smtClean="0"/>
              <a:t>整体的</a:t>
            </a:r>
            <a:r>
              <a:rPr lang="zh-CN" altLang="en-US" sz="1600" dirty="0" smtClean="0"/>
              <a:t>可用性</a:t>
            </a:r>
            <a:r>
              <a:rPr lang="zh-CN" altLang="zh-CN" sz="1600" dirty="0" smtClean="0"/>
              <a:t>。</a:t>
            </a:r>
            <a:endParaRPr lang="zh-CN" altLang="en-US" sz="1600" dirty="0"/>
          </a:p>
        </p:txBody>
      </p:sp>
      <p:pic>
        <p:nvPicPr>
          <p:cNvPr id="13314" name="Picture 2" descr="456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361134"/>
            <a:ext cx="3810000" cy="3524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3315" name="Picture 3" descr="45712359960869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7680" y="3284984"/>
            <a:ext cx="3954760" cy="35592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42496203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讨论</a:t>
            </a:r>
            <a:r>
              <a:rPr lang="en-US" altLang="zh-CN" dirty="0" smtClean="0"/>
              <a:t>-</a:t>
            </a:r>
            <a:r>
              <a:rPr lang="zh-CN" altLang="en-US" dirty="0" smtClean="0"/>
              <a:t>一致性的代价</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en-US" altLang="zh-CN" b="0" dirty="0"/>
              <a:t>Synchronous replication</a:t>
            </a:r>
          </a:p>
          <a:p>
            <a:pPr marL="800100" lvl="1" indent="-342900"/>
            <a:r>
              <a:rPr lang="en-US" altLang="zh-CN" b="0" dirty="0"/>
              <a:t>Transactions are not </a:t>
            </a:r>
            <a:r>
              <a:rPr lang="en-US" altLang="zh-CN" b="0" dirty="0" smtClean="0"/>
              <a:t>committed until </a:t>
            </a:r>
            <a:r>
              <a:rPr lang="en-US" altLang="zh-CN" b="0" dirty="0"/>
              <a:t>data is replicated and applied</a:t>
            </a:r>
          </a:p>
          <a:p>
            <a:pPr marL="800100" lvl="1" indent="-342900"/>
            <a:r>
              <a:rPr lang="en-US" altLang="zh-CN" b="0" dirty="0"/>
              <a:t>Provides consistency, but slower</a:t>
            </a:r>
          </a:p>
          <a:p>
            <a:pPr marL="800100" lvl="1" indent="-342900"/>
            <a:r>
              <a:rPr lang="en-US" altLang="zh-CN" b="0" dirty="0"/>
              <a:t>Provided by MySQL Cluster</a:t>
            </a:r>
          </a:p>
          <a:p>
            <a:pPr marL="342900" indent="-342900">
              <a:buFont typeface="Arial" panose="020B0604020202020204" pitchFamily="34" charset="0"/>
              <a:buChar char="•"/>
            </a:pPr>
            <a:endParaRPr lang="en-US" altLang="zh-CN" b="0" dirty="0" smtClean="0"/>
          </a:p>
          <a:p>
            <a:pPr marL="342900" indent="-342900">
              <a:buFont typeface="Arial" panose="020B0604020202020204" pitchFamily="34" charset="0"/>
              <a:buChar char="•"/>
            </a:pPr>
            <a:r>
              <a:rPr lang="en-US" altLang="zh-CN" b="0" dirty="0" smtClean="0"/>
              <a:t>Asynchronous </a:t>
            </a:r>
            <a:r>
              <a:rPr lang="en-US" altLang="zh-CN" b="0" dirty="0"/>
              <a:t>replication</a:t>
            </a:r>
          </a:p>
          <a:p>
            <a:pPr marL="800100" lvl="1" indent="-342900"/>
            <a:r>
              <a:rPr lang="en-US" altLang="zh-CN" b="0"/>
              <a:t>Transactions </a:t>
            </a:r>
            <a:r>
              <a:rPr lang="en-US" altLang="zh-CN" b="0" smtClean="0"/>
              <a:t>committed immediately </a:t>
            </a:r>
            <a:r>
              <a:rPr lang="en-US" altLang="zh-CN" b="0" dirty="0"/>
              <a:t>and replicated</a:t>
            </a:r>
          </a:p>
          <a:p>
            <a:pPr marL="800100" lvl="1" indent="-342900"/>
            <a:r>
              <a:rPr lang="en-US" altLang="zh-CN" b="0" dirty="0"/>
              <a:t>No consistency, but faster</a:t>
            </a:r>
          </a:p>
          <a:p>
            <a:pPr marL="800100" lvl="1" indent="-342900"/>
            <a:r>
              <a:rPr lang="en-US" altLang="zh-CN" b="0" dirty="0"/>
              <a:t>Provided by MySQL Server</a:t>
            </a:r>
            <a:endParaRPr lang="zh-CN" altLang="en-US" dirty="0"/>
          </a:p>
        </p:txBody>
      </p:sp>
    </p:spTree>
    <p:extLst>
      <p:ext uri="{BB962C8B-B14F-4D97-AF65-F5344CB8AC3E}">
        <p14:creationId xmlns:p14="http://schemas.microsoft.com/office/powerpoint/2010/main" val="284496710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7715200" cy="1371600"/>
          </a:xfrm>
        </p:spPr>
        <p:txBody>
          <a:bodyPr/>
          <a:lstStyle/>
          <a:p>
            <a:r>
              <a:rPr lang="zh-CN" altLang="zh-CN" dirty="0"/>
              <a:t>利用</a:t>
            </a:r>
            <a:r>
              <a:rPr lang="en-US" altLang="zh-CN" dirty="0"/>
              <a:t> DRBD </a:t>
            </a:r>
            <a:r>
              <a:rPr lang="zh-CN" altLang="en-US" dirty="0" smtClean="0"/>
              <a:t>实现高可用性</a:t>
            </a:r>
            <a:endParaRPr lang="zh-CN" altLang="en-US" dirty="0"/>
          </a:p>
        </p:txBody>
      </p:sp>
      <p:sp>
        <p:nvSpPr>
          <p:cNvPr id="3" name="内容占位符 2"/>
          <p:cNvSpPr>
            <a:spLocks noGrp="1"/>
          </p:cNvSpPr>
          <p:nvPr>
            <p:ph idx="1"/>
          </p:nvPr>
        </p:nvSpPr>
        <p:spPr/>
        <p:txBody>
          <a:bodyPr/>
          <a:lstStyle/>
          <a:p>
            <a:r>
              <a:rPr lang="en-US" altLang="zh-CN" sz="1600" dirty="0"/>
              <a:t>DRBD </a:t>
            </a:r>
            <a:r>
              <a:rPr lang="zh-CN" altLang="zh-CN" sz="1600" dirty="0"/>
              <a:t>其实就是通过网络来实现块设备的数据镜像同步的一款开源</a:t>
            </a:r>
            <a:r>
              <a:rPr lang="en-US" altLang="zh-CN" sz="1600" dirty="0"/>
              <a:t> Cluster</a:t>
            </a:r>
            <a:r>
              <a:rPr lang="zh-CN" altLang="zh-CN" sz="1600" dirty="0"/>
              <a:t>软件，也被俗称为网络</a:t>
            </a:r>
            <a:r>
              <a:rPr lang="en-US" altLang="zh-CN" sz="1600" dirty="0"/>
              <a:t> RAID1</a:t>
            </a:r>
            <a:r>
              <a:rPr lang="zh-CN" altLang="zh-CN" sz="1600" dirty="0"/>
              <a:t>。官方英文介绍为：</a:t>
            </a:r>
            <a:r>
              <a:rPr lang="en-US" altLang="zh-CN" sz="1600" dirty="0"/>
              <a:t>DRBD refers to block devices designed as a building block to form high availability (HA) clusters. This is done by mirroring a whole block device via an assigned network. It is shown as network raid-1- DRBD</a:t>
            </a:r>
            <a:r>
              <a:rPr lang="zh-CN" altLang="zh-CN" sz="1600" dirty="0"/>
              <a:t>。</a:t>
            </a:r>
            <a:endParaRPr lang="zh-CN" altLang="en-US" sz="1600" dirty="0"/>
          </a:p>
        </p:txBody>
      </p:sp>
      <p:pic>
        <p:nvPicPr>
          <p:cNvPr id="14338" name="Picture 2" descr="461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3068960"/>
            <a:ext cx="6840760" cy="37414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77793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ACID</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sz="1600" dirty="0" smtClean="0"/>
              <a:t>原子性</a:t>
            </a:r>
            <a:endParaRPr lang="en-US" altLang="zh-CN" sz="1600" dirty="0" smtClean="0"/>
          </a:p>
          <a:p>
            <a:pPr marL="800100" lvl="1" indent="-342900"/>
            <a:r>
              <a:rPr lang="zh-CN" altLang="en-US" sz="1600" dirty="0" smtClean="0"/>
              <a:t>整个</a:t>
            </a:r>
            <a:r>
              <a:rPr lang="zh-CN" altLang="en-US" sz="1600" dirty="0"/>
              <a:t>事务中的所有操作，要么全部完成，要么全部不完成，不可能停滞在中间某个环节。事务在执行过程中发生错误，会被回滚（</a:t>
            </a:r>
            <a:r>
              <a:rPr lang="en-US" altLang="zh-CN" sz="1600" dirty="0"/>
              <a:t>Rollback</a:t>
            </a:r>
            <a:r>
              <a:rPr lang="zh-CN" altLang="en-US" sz="1600" dirty="0"/>
              <a:t>）到事务开始前的状态，就像这个事务从来没有执行过一样。</a:t>
            </a:r>
          </a:p>
          <a:p>
            <a:pPr marL="342900" indent="-342900">
              <a:buFont typeface="Arial" panose="020B0604020202020204" pitchFamily="34" charset="0"/>
              <a:buChar char="•"/>
            </a:pPr>
            <a:r>
              <a:rPr lang="zh-CN" altLang="en-US" sz="1600" dirty="0" smtClean="0"/>
              <a:t>一致性</a:t>
            </a:r>
            <a:endParaRPr lang="en-US" altLang="zh-CN" sz="1600" dirty="0" smtClean="0"/>
          </a:p>
          <a:p>
            <a:pPr marL="800100" lvl="1" indent="-342900"/>
            <a:r>
              <a:rPr lang="zh-CN" altLang="en-US" sz="1600" dirty="0" smtClean="0"/>
              <a:t>在</a:t>
            </a:r>
            <a:r>
              <a:rPr lang="zh-CN" altLang="en-US" sz="1600" dirty="0"/>
              <a:t>事务开始之前和事务结束以后，数据库的完整性约束没有被破坏。</a:t>
            </a:r>
          </a:p>
          <a:p>
            <a:pPr marL="342900" indent="-342900">
              <a:buFont typeface="Arial" panose="020B0604020202020204" pitchFamily="34" charset="0"/>
              <a:buChar char="•"/>
            </a:pPr>
            <a:r>
              <a:rPr lang="zh-CN" altLang="en-US" sz="1600" dirty="0" smtClean="0"/>
              <a:t>隔离性</a:t>
            </a:r>
            <a:endParaRPr lang="en-US" altLang="zh-CN" sz="1600" dirty="0" smtClean="0"/>
          </a:p>
          <a:p>
            <a:pPr marL="800100" lvl="1" indent="-342900"/>
            <a:r>
              <a:rPr lang="zh-CN" altLang="en-US" sz="1600" dirty="0" smtClean="0"/>
              <a:t>隔离</a:t>
            </a:r>
            <a:r>
              <a:rPr lang="zh-CN" altLang="en-US" sz="1600" dirty="0"/>
              <a:t>状态执行事务，使它们好像是系统在给定时间内执行的唯一操作。如果有两个事务，运行在相同的时间内，执行相同的功能，事务的隔离性将确保每一事务在系统中认为只有该事务在使用系统。这种属性有时称为串行化，为了防止事务操作间的混淆，必须串行化或序列化请求，使得在同一时间仅有一个请求用于同一数据。</a:t>
            </a:r>
          </a:p>
          <a:p>
            <a:pPr marL="342900" indent="-342900">
              <a:buFont typeface="Arial" panose="020B0604020202020204" pitchFamily="34" charset="0"/>
              <a:buChar char="•"/>
            </a:pPr>
            <a:r>
              <a:rPr lang="zh-CN" altLang="en-US" sz="1600" dirty="0" smtClean="0"/>
              <a:t>持久性</a:t>
            </a:r>
            <a:endParaRPr lang="en-US" altLang="zh-CN" sz="1600" dirty="0" smtClean="0"/>
          </a:p>
          <a:p>
            <a:pPr marL="800100" lvl="1" indent="-342900"/>
            <a:r>
              <a:rPr lang="zh-CN" altLang="en-US" sz="1600" dirty="0" smtClean="0"/>
              <a:t>在</a:t>
            </a:r>
            <a:r>
              <a:rPr lang="zh-CN" altLang="en-US" sz="1600" dirty="0"/>
              <a:t>事务完成以后，该事务所对数据库所作的更改便持久的保存在数据库之中，并不会被回滚</a:t>
            </a:r>
            <a:r>
              <a:rPr lang="zh-CN" altLang="en-US" sz="1600" dirty="0" smtClean="0"/>
              <a:t>。</a:t>
            </a:r>
            <a:endParaRPr lang="en-US" altLang="zh-CN" sz="1600" dirty="0" smtClean="0"/>
          </a:p>
          <a:p>
            <a:pPr marL="342900" indent="-342900">
              <a:buFont typeface="Arial" panose="020B0604020202020204" pitchFamily="34" charset="0"/>
              <a:buChar char="•"/>
            </a:pPr>
            <a:r>
              <a:rPr lang="zh-CN" altLang="en-US" sz="1600" dirty="0" smtClean="0"/>
              <a:t>由于</a:t>
            </a:r>
            <a:r>
              <a:rPr lang="zh-CN" altLang="en-US" sz="1600" dirty="0"/>
              <a:t>一项操作通常会包含许多子操作，而这些子操作可能会因为硬件的损坏或其他因素产生问题，要正确实现</a:t>
            </a:r>
            <a:r>
              <a:rPr lang="en-US" altLang="zh-CN" sz="1600" dirty="0"/>
              <a:t>ACID</a:t>
            </a:r>
            <a:r>
              <a:rPr lang="zh-CN" altLang="en-US" sz="1600" dirty="0"/>
              <a:t>并不容易</a:t>
            </a:r>
            <a:r>
              <a:rPr lang="zh-CN" altLang="en-US" sz="1600" dirty="0" smtClean="0"/>
              <a:t>。</a:t>
            </a:r>
            <a:endParaRPr lang="zh-CN" altLang="en-US" sz="1600" dirty="0"/>
          </a:p>
        </p:txBody>
      </p:sp>
    </p:spTree>
    <p:extLst>
      <p:ext uri="{BB962C8B-B14F-4D97-AF65-F5344CB8AC3E}">
        <p14:creationId xmlns:p14="http://schemas.microsoft.com/office/powerpoint/2010/main" val="269156322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利用</a:t>
            </a:r>
            <a:r>
              <a:rPr lang="en-US" altLang="zh-CN" dirty="0"/>
              <a:t> DRBD </a:t>
            </a:r>
            <a:r>
              <a:rPr lang="zh-CN" altLang="en-US" dirty="0"/>
              <a:t>实现高可用性</a:t>
            </a:r>
          </a:p>
        </p:txBody>
      </p:sp>
      <p:sp>
        <p:nvSpPr>
          <p:cNvPr id="3" name="内容占位符 2"/>
          <p:cNvSpPr>
            <a:spLocks noGrp="1"/>
          </p:cNvSpPr>
          <p:nvPr>
            <p:ph idx="1"/>
          </p:nvPr>
        </p:nvSpPr>
        <p:spPr/>
        <p:txBody>
          <a:bodyPr/>
          <a:lstStyle/>
          <a:p>
            <a:pPr marL="285750" indent="-285750">
              <a:buFont typeface="Arial" panose="020B0604020202020204" pitchFamily="34" charset="0"/>
              <a:buChar char="•"/>
            </a:pPr>
            <a:r>
              <a:rPr lang="en-US" altLang="zh-CN" sz="1600" dirty="0"/>
              <a:t>DRBD </a:t>
            </a:r>
            <a:r>
              <a:rPr lang="zh-CN" altLang="zh-CN" sz="1600" dirty="0"/>
              <a:t>介于文件系统与磁盘介质之间，通过捕获上层文件系统的所有</a:t>
            </a:r>
            <a:r>
              <a:rPr lang="en-US" altLang="zh-CN" sz="1600" dirty="0"/>
              <a:t>IO</a:t>
            </a:r>
            <a:r>
              <a:rPr lang="zh-CN" altLang="zh-CN" sz="1600" dirty="0"/>
              <a:t>操作，然后调用内核中的</a:t>
            </a:r>
            <a:r>
              <a:rPr lang="en-US" altLang="zh-CN" sz="1600" dirty="0"/>
              <a:t>IO</a:t>
            </a:r>
            <a:r>
              <a:rPr lang="zh-CN" altLang="zh-CN" sz="1600" dirty="0"/>
              <a:t>模块来读写底层的磁盘介质。当</a:t>
            </a:r>
            <a:r>
              <a:rPr lang="en-US" altLang="zh-CN" sz="1600" dirty="0"/>
              <a:t> DRBD </a:t>
            </a:r>
            <a:r>
              <a:rPr lang="zh-CN" altLang="zh-CN" sz="1600" dirty="0"/>
              <a:t>捕获到文件系统的写操作之后，会在进行本地的磁盘写操作的同时，以</a:t>
            </a:r>
            <a:r>
              <a:rPr lang="en-US" altLang="zh-CN" sz="1600" dirty="0"/>
              <a:t> TCP/IP </a:t>
            </a:r>
            <a:r>
              <a:rPr lang="zh-CN" altLang="zh-CN" sz="1600" dirty="0"/>
              <a:t>协议将，通过本地主机的网络设备（</a:t>
            </a:r>
            <a:r>
              <a:rPr lang="en-US" altLang="zh-CN" sz="1600" dirty="0"/>
              <a:t>NIC</a:t>
            </a:r>
            <a:r>
              <a:rPr lang="zh-CN" altLang="zh-CN" sz="1600" dirty="0"/>
              <a:t>）将</a:t>
            </a:r>
            <a:r>
              <a:rPr lang="en-US" altLang="zh-CN" sz="1600" dirty="0"/>
              <a:t> IO </a:t>
            </a:r>
            <a:r>
              <a:rPr lang="zh-CN" altLang="zh-CN" sz="1600" dirty="0"/>
              <a:t>传递至远程主机的网络设备。当远程主机的</a:t>
            </a:r>
            <a:r>
              <a:rPr lang="en-US" altLang="zh-CN" sz="1600" dirty="0"/>
              <a:t> DRBD </a:t>
            </a:r>
            <a:r>
              <a:rPr lang="zh-CN" altLang="zh-CN" sz="1600" dirty="0"/>
              <a:t>监听到传递过来的</a:t>
            </a:r>
            <a:r>
              <a:rPr lang="en-US" altLang="zh-CN" sz="1600" dirty="0"/>
              <a:t> IO </a:t>
            </a:r>
            <a:r>
              <a:rPr lang="zh-CN" altLang="zh-CN" sz="1600" dirty="0"/>
              <a:t>信息之后，会立即将该数据写入到该</a:t>
            </a:r>
            <a:r>
              <a:rPr lang="en-US" altLang="zh-CN" sz="1600" dirty="0"/>
              <a:t> DRBD </a:t>
            </a:r>
            <a:r>
              <a:rPr lang="zh-CN" altLang="zh-CN" sz="1600" dirty="0"/>
              <a:t>所维护的磁盘设备。至此，整个</a:t>
            </a:r>
            <a:r>
              <a:rPr lang="en-US" altLang="zh-CN" sz="1600" dirty="0"/>
              <a:t> IO </a:t>
            </a:r>
            <a:r>
              <a:rPr lang="zh-CN" altLang="zh-CN" sz="1600" dirty="0"/>
              <a:t>才做完成</a:t>
            </a:r>
            <a:r>
              <a:rPr lang="zh-CN" altLang="zh-CN" sz="1600" dirty="0" smtClean="0"/>
              <a:t>。</a:t>
            </a:r>
            <a:endParaRPr lang="en-US" altLang="zh-CN" sz="1600" dirty="0" smtClean="0"/>
          </a:p>
          <a:p>
            <a:pPr marL="285750" indent="-285750">
              <a:buFont typeface="Arial" panose="020B0604020202020204" pitchFamily="34" charset="0"/>
              <a:buChar char="•"/>
            </a:pPr>
            <a:r>
              <a:rPr lang="zh-CN" altLang="zh-CN" sz="1600" dirty="0"/>
              <a:t>三种复制模式（或者称为级别）</a:t>
            </a:r>
            <a:endParaRPr lang="en-US" altLang="zh-CN" sz="1600" dirty="0" smtClean="0"/>
          </a:p>
          <a:p>
            <a:pPr marL="742950" lvl="1" indent="-285750"/>
            <a:r>
              <a:rPr lang="en-US" altLang="zh-CN" sz="1600" dirty="0" smtClean="0"/>
              <a:t>Protocol </a:t>
            </a:r>
            <a:r>
              <a:rPr lang="en-US" altLang="zh-CN" sz="1600" dirty="0"/>
              <a:t>A</a:t>
            </a:r>
            <a:r>
              <a:rPr lang="zh-CN" altLang="zh-CN" sz="1600" dirty="0"/>
              <a:t>：这种模式</a:t>
            </a:r>
            <a:r>
              <a:rPr lang="zh-CN" altLang="zh-CN" sz="1600" dirty="0" smtClean="0"/>
              <a:t>是</a:t>
            </a:r>
            <a:r>
              <a:rPr lang="zh-CN" altLang="en-US" sz="1600" dirty="0" smtClean="0"/>
              <a:t>可用性</a:t>
            </a:r>
            <a:r>
              <a:rPr lang="zh-CN" altLang="zh-CN" sz="1600" dirty="0" smtClean="0"/>
              <a:t>最低</a:t>
            </a:r>
            <a:r>
              <a:rPr lang="zh-CN" altLang="zh-CN" sz="1600" dirty="0"/>
              <a:t>的模式，而且是一个异步的模式。当我们使用这个模式来配置的时候，写远程数据的进程将数据通过</a:t>
            </a:r>
            <a:r>
              <a:rPr lang="en-US" altLang="zh-CN" sz="1600" dirty="0"/>
              <a:t> TCP/IP </a:t>
            </a:r>
            <a:r>
              <a:rPr lang="zh-CN" altLang="zh-CN" sz="1600" dirty="0"/>
              <a:t>协议发送进入本地主机的</a:t>
            </a:r>
            <a:r>
              <a:rPr lang="en-US" altLang="zh-CN" sz="1600" dirty="0"/>
              <a:t>  TCP send buffer </a:t>
            </a:r>
            <a:r>
              <a:rPr lang="zh-CN" altLang="zh-CN" sz="1600" dirty="0"/>
              <a:t>中，即返回完成。</a:t>
            </a:r>
          </a:p>
          <a:p>
            <a:pPr marL="742950" lvl="1" indent="-285750"/>
            <a:r>
              <a:rPr lang="en-US" altLang="zh-CN" sz="1600" dirty="0" smtClean="0"/>
              <a:t>Protocol </a:t>
            </a:r>
            <a:r>
              <a:rPr lang="en-US" altLang="zh-CN" sz="1600" dirty="0"/>
              <a:t>B</a:t>
            </a:r>
            <a:r>
              <a:rPr lang="zh-CN" altLang="zh-CN" sz="1600" dirty="0"/>
              <a:t>：这种模式相对于 </a:t>
            </a:r>
            <a:r>
              <a:rPr lang="en-US" altLang="zh-CN" sz="1600" dirty="0"/>
              <a:t>Protocol A </a:t>
            </a:r>
            <a:r>
              <a:rPr lang="zh-CN" altLang="zh-CN" sz="1600" dirty="0"/>
              <a:t>来说</a:t>
            </a:r>
            <a:r>
              <a:rPr lang="zh-CN" altLang="zh-CN" sz="1600" dirty="0" smtClean="0"/>
              <a:t>，</a:t>
            </a:r>
            <a:r>
              <a:rPr lang="zh-CN" altLang="en-US" sz="1600" dirty="0" smtClean="0"/>
              <a:t>可用性</a:t>
            </a:r>
            <a:r>
              <a:rPr lang="zh-CN" altLang="zh-CN" sz="1600" dirty="0" smtClean="0"/>
              <a:t>要</a:t>
            </a:r>
            <a:r>
              <a:rPr lang="zh-CN" altLang="zh-CN" sz="1600" dirty="0"/>
              <a:t>更高一些。因为写入远程的线程会等待网络信息传输完成，也就是数据已经被远程的</a:t>
            </a:r>
            <a:r>
              <a:rPr lang="en-US" altLang="zh-CN" sz="1600" dirty="0"/>
              <a:t> DRBD </a:t>
            </a:r>
            <a:r>
              <a:rPr lang="zh-CN" altLang="zh-CN" sz="1600" dirty="0"/>
              <a:t>接受到之后返回完成。</a:t>
            </a:r>
          </a:p>
          <a:p>
            <a:pPr marL="742950" lvl="1" indent="-285750"/>
            <a:r>
              <a:rPr lang="en-US" altLang="zh-CN" sz="1600" dirty="0" smtClean="0"/>
              <a:t>Protocol </a:t>
            </a:r>
            <a:r>
              <a:rPr lang="en-US" altLang="zh-CN" sz="1600" dirty="0"/>
              <a:t>C</a:t>
            </a:r>
            <a:r>
              <a:rPr lang="zh-CN" altLang="zh-CN" sz="1600" dirty="0"/>
              <a:t>：</a:t>
            </a:r>
            <a:r>
              <a:rPr lang="en-US" altLang="zh-CN" sz="1600" dirty="0"/>
              <a:t>Protocol C </a:t>
            </a:r>
            <a:r>
              <a:rPr lang="zh-CN" altLang="zh-CN" sz="1600" dirty="0"/>
              <a:t>复制模式是真正完全的同步复制模式，只有当远程的</a:t>
            </a:r>
            <a:r>
              <a:rPr lang="en-US" altLang="zh-CN" sz="1600" dirty="0"/>
              <a:t> DRBD </a:t>
            </a:r>
            <a:r>
              <a:rPr lang="zh-CN" altLang="zh-CN" sz="1600" dirty="0"/>
              <a:t>将数据完全写入磁盘成功后，才会返回完成。</a:t>
            </a:r>
          </a:p>
          <a:p>
            <a:endParaRPr lang="zh-CN" altLang="en-US" sz="1600" dirty="0"/>
          </a:p>
        </p:txBody>
      </p:sp>
    </p:spTree>
    <p:extLst>
      <p:ext uri="{BB962C8B-B14F-4D97-AF65-F5344CB8AC3E}">
        <p14:creationId xmlns:p14="http://schemas.microsoft.com/office/powerpoint/2010/main" val="233308987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idx="4294967295"/>
          </p:nvPr>
        </p:nvSpPr>
        <p:spPr/>
        <p:txBody>
          <a:bodyPr/>
          <a:lstStyle/>
          <a:p>
            <a:pPr eaLnBrk="1" hangingPunct="1"/>
            <a:r>
              <a:rPr lang="zh-CN" altLang="en-US" smtClean="0"/>
              <a:t>架构设计理论与原则</a:t>
            </a:r>
          </a:p>
        </p:txBody>
      </p:sp>
      <p:sp>
        <p:nvSpPr>
          <p:cNvPr id="27651" name="Rectangle 3"/>
          <p:cNvSpPr>
            <a:spLocks noGrp="1" noChangeArrowheads="1"/>
          </p:cNvSpPr>
          <p:nvPr>
            <p:ph type="body" idx="4294967295"/>
          </p:nvPr>
        </p:nvSpPr>
        <p:spPr/>
        <p:txBody>
          <a:bodyPr/>
          <a:lstStyle/>
          <a:p>
            <a:pPr marL="0" indent="0" eaLnBrk="1" hangingPunct="1">
              <a:lnSpc>
                <a:spcPct val="90000"/>
              </a:lnSpc>
              <a:buFontTx/>
              <a:buNone/>
            </a:pPr>
            <a:r>
              <a:rPr lang="zh-CN" altLang="en-US" sz="1800" smtClean="0">
                <a:solidFill>
                  <a:srgbClr val="E95504"/>
                </a:solidFill>
              </a:rPr>
              <a:t>■</a:t>
            </a:r>
            <a:r>
              <a:rPr lang="zh-CN" altLang="en-US" sz="1800" smtClean="0"/>
              <a:t>网站架构设计的精神食粮</a:t>
            </a:r>
          </a:p>
        </p:txBody>
      </p:sp>
      <p:pic>
        <p:nvPicPr>
          <p:cNvPr id="27652" name="Picture 4" descr="26129342095689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3648" y="2276872"/>
            <a:ext cx="6330280" cy="4114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7898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a:spLocks noGrp="1" noChangeArrowheads="1"/>
          </p:cNvSpPr>
          <p:nvPr>
            <p:ph type="title" idx="4294967295"/>
          </p:nvPr>
        </p:nvSpPr>
        <p:spPr>
          <a:xfrm>
            <a:off x="4572000" y="12229"/>
            <a:ext cx="4419600" cy="759296"/>
          </a:xfrm>
        </p:spPr>
        <p:txBody>
          <a:bodyPr/>
          <a:lstStyle/>
          <a:p>
            <a:pPr eaLnBrk="1" hangingPunct="1"/>
            <a:r>
              <a:rPr lang="zh-CN" altLang="en-US" dirty="0" smtClean="0"/>
              <a:t>架构设计理论与原则</a:t>
            </a:r>
          </a:p>
        </p:txBody>
      </p:sp>
      <p:sp>
        <p:nvSpPr>
          <p:cNvPr id="28675" name="Rectangle 3"/>
          <p:cNvSpPr>
            <a:spLocks noChangeArrowheads="1"/>
          </p:cNvSpPr>
          <p:nvPr/>
        </p:nvSpPr>
        <p:spPr bwMode="auto">
          <a:xfrm>
            <a:off x="76200" y="685800"/>
            <a:ext cx="74676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lnSpc>
                <a:spcPct val="90000"/>
              </a:lnSpc>
              <a:spcBef>
                <a:spcPct val="20000"/>
              </a:spcBef>
              <a:buSzPct val="100000"/>
            </a:pPr>
            <a:r>
              <a:rPr lang="en-US" altLang="zh-CN" sz="1800" b="1" dirty="0">
                <a:solidFill>
                  <a:srgbClr val="E95504"/>
                </a:solidFill>
                <a:latin typeface="微软雅黑" pitchFamily="34" charset="-122"/>
                <a:ea typeface="微软雅黑" pitchFamily="34" charset="-122"/>
              </a:rPr>
              <a:t>■</a:t>
            </a:r>
            <a:r>
              <a:rPr lang="zh-CN" altLang="en-US" sz="1800" b="1" dirty="0">
                <a:latin typeface="微软雅黑" pitchFamily="34" charset="-122"/>
                <a:ea typeface="微软雅黑" pitchFamily="34" charset="-122"/>
              </a:rPr>
              <a:t>关于数据一致性</a:t>
            </a:r>
            <a:r>
              <a:rPr lang="en-US" altLang="zh-CN" sz="1800" b="1" dirty="0">
                <a:latin typeface="微软雅黑" pitchFamily="34" charset="-122"/>
                <a:ea typeface="微软雅黑" pitchFamily="34" charset="-122"/>
              </a:rPr>
              <a:t>—ACID </a:t>
            </a:r>
            <a:r>
              <a:rPr lang="en-US" altLang="zh-CN" sz="1800" b="1" dirty="0" err="1">
                <a:latin typeface="微软雅黑" pitchFamily="34" charset="-122"/>
                <a:ea typeface="微软雅黑" pitchFamily="34" charset="-122"/>
              </a:rPr>
              <a:t>vs</a:t>
            </a:r>
            <a:r>
              <a:rPr lang="en-US" altLang="zh-CN" sz="1800" b="1" dirty="0">
                <a:latin typeface="微软雅黑" pitchFamily="34" charset="-122"/>
                <a:ea typeface="微软雅黑" pitchFamily="34" charset="-122"/>
              </a:rPr>
              <a:t> BASE </a:t>
            </a:r>
            <a:endParaRPr lang="zh-CN" altLang="en-US" sz="1800" b="1" dirty="0">
              <a:latin typeface="微软雅黑" pitchFamily="34" charset="-122"/>
              <a:ea typeface="微软雅黑" pitchFamily="34" charset="-122"/>
            </a:endParaRPr>
          </a:p>
        </p:txBody>
      </p:sp>
      <p:sp>
        <p:nvSpPr>
          <p:cNvPr id="49156" name="Text Box 4"/>
          <p:cNvSpPr txBox="1">
            <a:spLocks noChangeArrowheads="1"/>
          </p:cNvSpPr>
          <p:nvPr/>
        </p:nvSpPr>
        <p:spPr bwMode="auto">
          <a:xfrm>
            <a:off x="609600" y="1219200"/>
            <a:ext cx="79248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buFont typeface="Wingdings" pitchFamily="2" charset="2"/>
              <a:buChar char="n"/>
            </a:pPr>
            <a:r>
              <a:rPr lang="en-US" altLang="zh-CN" dirty="0">
                <a:latin typeface="微软雅黑" pitchFamily="34" charset="-122"/>
                <a:ea typeface="微软雅黑" pitchFamily="34" charset="-122"/>
              </a:rPr>
              <a:t>ACID</a:t>
            </a:r>
            <a:r>
              <a:rPr lang="zh-CN" altLang="en-US" dirty="0">
                <a:latin typeface="微软雅黑" pitchFamily="34" charset="-122"/>
                <a:ea typeface="微软雅黑" pitchFamily="34" charset="-122"/>
              </a:rPr>
              <a:t>（</a:t>
            </a:r>
            <a:r>
              <a:rPr lang="en-US" altLang="zh-CN" dirty="0">
                <a:latin typeface="微软雅黑" pitchFamily="34" charset="-122"/>
                <a:ea typeface="微软雅黑" pitchFamily="34" charset="-122"/>
              </a:rPr>
              <a:t> Atomicity </a:t>
            </a:r>
            <a:r>
              <a:rPr lang="zh-CN" altLang="en-US" dirty="0">
                <a:latin typeface="微软雅黑" pitchFamily="34" charset="-122"/>
                <a:ea typeface="微软雅黑" pitchFamily="34" charset="-122"/>
              </a:rPr>
              <a:t>、</a:t>
            </a:r>
            <a:r>
              <a:rPr lang="en-US" altLang="zh-CN" dirty="0">
                <a:latin typeface="微软雅黑" pitchFamily="34" charset="-122"/>
                <a:ea typeface="微软雅黑" pitchFamily="34" charset="-122"/>
              </a:rPr>
              <a:t> Consistency </a:t>
            </a:r>
            <a:r>
              <a:rPr lang="zh-CN" altLang="en-US" dirty="0">
                <a:latin typeface="微软雅黑" pitchFamily="34" charset="-122"/>
                <a:ea typeface="微软雅黑" pitchFamily="34" charset="-122"/>
              </a:rPr>
              <a:t>、</a:t>
            </a:r>
            <a:r>
              <a:rPr lang="en-US" altLang="zh-CN" dirty="0">
                <a:latin typeface="微软雅黑" pitchFamily="34" charset="-122"/>
                <a:ea typeface="微软雅黑" pitchFamily="34" charset="-122"/>
              </a:rPr>
              <a:t> Isolation </a:t>
            </a:r>
            <a:r>
              <a:rPr lang="zh-CN" altLang="en-US" dirty="0">
                <a:latin typeface="微软雅黑" pitchFamily="34" charset="-122"/>
                <a:ea typeface="微软雅黑" pitchFamily="34" charset="-122"/>
              </a:rPr>
              <a:t>、</a:t>
            </a:r>
            <a:r>
              <a:rPr lang="en-US" altLang="zh-CN" dirty="0">
                <a:latin typeface="微软雅黑" pitchFamily="34" charset="-122"/>
                <a:ea typeface="微软雅黑" pitchFamily="34" charset="-122"/>
              </a:rPr>
              <a:t> Durability </a:t>
            </a:r>
            <a:r>
              <a:rPr lang="zh-CN" altLang="en-US" dirty="0">
                <a:latin typeface="微软雅黑" pitchFamily="34" charset="-122"/>
                <a:ea typeface="微软雅黑" pitchFamily="34" charset="-122"/>
              </a:rPr>
              <a:t>）是关系型数据库的最基本原则，遵循</a:t>
            </a:r>
            <a:r>
              <a:rPr lang="en-US" altLang="zh-CN" dirty="0">
                <a:latin typeface="微软雅黑" pitchFamily="34" charset="-122"/>
                <a:ea typeface="微软雅黑" pitchFamily="34" charset="-122"/>
              </a:rPr>
              <a:t>ACID</a:t>
            </a:r>
            <a:r>
              <a:rPr lang="zh-CN" altLang="en-US" dirty="0">
                <a:latin typeface="微软雅黑" pitchFamily="34" charset="-122"/>
                <a:ea typeface="微软雅黑" pitchFamily="34" charset="-122"/>
              </a:rPr>
              <a:t>原则强调一致性，对成本要求很高，对性能影响很大。</a:t>
            </a:r>
          </a:p>
        </p:txBody>
      </p:sp>
      <p:sp>
        <p:nvSpPr>
          <p:cNvPr id="49157" name="Text Box 4"/>
          <p:cNvSpPr txBox="1">
            <a:spLocks noChangeArrowheads="1"/>
          </p:cNvSpPr>
          <p:nvPr/>
        </p:nvSpPr>
        <p:spPr bwMode="auto">
          <a:xfrm>
            <a:off x="609600" y="1838325"/>
            <a:ext cx="79248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buFont typeface="Wingdings" pitchFamily="2" charset="2"/>
              <a:buChar char="n"/>
            </a:pPr>
            <a:r>
              <a:rPr lang="zh-CN" altLang="en-US">
                <a:latin typeface="微软雅黑" pitchFamily="34" charset="-122"/>
                <a:ea typeface="微软雅黑" pitchFamily="34" charset="-122"/>
              </a:rPr>
              <a:t>问题：</a:t>
            </a:r>
            <a:r>
              <a:rPr lang="en-US" altLang="zh-CN">
                <a:latin typeface="微软雅黑" pitchFamily="34" charset="-122"/>
                <a:ea typeface="微软雅黑" pitchFamily="34" charset="-122"/>
              </a:rPr>
              <a:t>ACID</a:t>
            </a:r>
            <a:r>
              <a:rPr lang="zh-CN" altLang="en-US">
                <a:latin typeface="微软雅黑" pitchFamily="34" charset="-122"/>
                <a:ea typeface="微软雅黑" pitchFamily="34" charset="-122"/>
              </a:rPr>
              <a:t>原则适用于互联网应用吗？可用性似乎比一致性重要些</a:t>
            </a:r>
          </a:p>
        </p:txBody>
      </p:sp>
      <p:sp>
        <p:nvSpPr>
          <p:cNvPr id="49158" name="Text Box 4"/>
          <p:cNvSpPr txBox="1">
            <a:spLocks noChangeArrowheads="1"/>
          </p:cNvSpPr>
          <p:nvPr/>
        </p:nvSpPr>
        <p:spPr bwMode="auto">
          <a:xfrm>
            <a:off x="609600" y="2286000"/>
            <a:ext cx="79248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buFont typeface="Wingdings" pitchFamily="2" charset="2"/>
              <a:buChar char="n"/>
            </a:pPr>
            <a:r>
              <a:rPr lang="en-US" altLang="zh-CN">
                <a:latin typeface="微软雅黑" pitchFamily="34" charset="-122"/>
                <a:ea typeface="微软雅黑" pitchFamily="34" charset="-122"/>
              </a:rPr>
              <a:t>BASE</a:t>
            </a:r>
            <a:r>
              <a:rPr lang="zh-CN" altLang="en-US">
                <a:latin typeface="微软雅黑" pitchFamily="34" charset="-122"/>
                <a:ea typeface="微软雅黑" pitchFamily="34" charset="-122"/>
              </a:rPr>
              <a:t>（</a:t>
            </a:r>
            <a:r>
              <a:rPr lang="en-US" altLang="zh-CN">
                <a:latin typeface="微软雅黑" pitchFamily="34" charset="-122"/>
                <a:ea typeface="微软雅黑" pitchFamily="34" charset="-122"/>
              </a:rPr>
              <a:t> </a:t>
            </a:r>
            <a:r>
              <a:rPr lang="en-US" altLang="zh-CN" b="1">
                <a:latin typeface="微软雅黑" pitchFamily="34" charset="-122"/>
                <a:ea typeface="微软雅黑" pitchFamily="34" charset="-122"/>
              </a:rPr>
              <a:t>B</a:t>
            </a:r>
            <a:r>
              <a:rPr lang="en-US" altLang="zh-CN">
                <a:latin typeface="微软雅黑" pitchFamily="34" charset="-122"/>
                <a:ea typeface="微软雅黑" pitchFamily="34" charset="-122"/>
              </a:rPr>
              <a:t>asically </a:t>
            </a:r>
            <a:r>
              <a:rPr lang="en-US" altLang="zh-CN" b="1">
                <a:latin typeface="微软雅黑" pitchFamily="34" charset="-122"/>
                <a:ea typeface="微软雅黑" pitchFamily="34" charset="-122"/>
              </a:rPr>
              <a:t>A</a:t>
            </a:r>
            <a:r>
              <a:rPr lang="en-US" altLang="zh-CN">
                <a:latin typeface="微软雅黑" pitchFamily="34" charset="-122"/>
                <a:ea typeface="微软雅黑" pitchFamily="34" charset="-122"/>
              </a:rPr>
              <a:t>vailable </a:t>
            </a:r>
            <a:r>
              <a:rPr lang="zh-CN" altLang="en-US">
                <a:latin typeface="微软雅黑" pitchFamily="34" charset="-122"/>
                <a:ea typeface="微软雅黑" pitchFamily="34" charset="-122"/>
              </a:rPr>
              <a:t>、</a:t>
            </a:r>
            <a:r>
              <a:rPr lang="en-US" altLang="zh-CN"/>
              <a:t> </a:t>
            </a:r>
            <a:r>
              <a:rPr lang="en-US" altLang="zh-CN" b="1"/>
              <a:t>S</a:t>
            </a:r>
            <a:r>
              <a:rPr lang="en-US" altLang="zh-CN"/>
              <a:t>oft state </a:t>
            </a:r>
            <a:r>
              <a:rPr lang="zh-CN" altLang="en-US"/>
              <a:t>、</a:t>
            </a:r>
            <a:r>
              <a:rPr lang="en-US" altLang="zh-CN"/>
              <a:t> </a:t>
            </a:r>
            <a:r>
              <a:rPr lang="en-US" altLang="zh-CN" b="1"/>
              <a:t>E</a:t>
            </a:r>
            <a:r>
              <a:rPr lang="en-US" altLang="zh-CN"/>
              <a:t>ventually consistent </a:t>
            </a:r>
            <a:r>
              <a:rPr lang="zh-CN" altLang="en-US">
                <a:latin typeface="微软雅黑" pitchFamily="34" charset="-122"/>
                <a:ea typeface="微软雅黑" pitchFamily="34" charset="-122"/>
              </a:rPr>
              <a:t>）策略</a:t>
            </a:r>
          </a:p>
        </p:txBody>
      </p:sp>
      <p:pic>
        <p:nvPicPr>
          <p:cNvPr id="49159" name="图片 16" descr="2011-01-26_15462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0" y="2743200"/>
            <a:ext cx="2743200" cy="2728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8"/>
          <p:cNvGrpSpPr>
            <a:grpSpLocks/>
          </p:cNvGrpSpPr>
          <p:nvPr/>
        </p:nvGrpSpPr>
        <p:grpSpPr bwMode="auto">
          <a:xfrm>
            <a:off x="304800" y="6105525"/>
            <a:ext cx="7926388" cy="523875"/>
            <a:chOff x="0" y="0"/>
            <a:chExt cx="2779" cy="378"/>
          </a:xfrm>
        </p:grpSpPr>
        <p:pic>
          <p:nvPicPr>
            <p:cNvPr id="28684" name="Picture 50" descr="3129342095689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07" cy="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85" name="Text Box 51"/>
            <p:cNvSpPr txBox="1">
              <a:spLocks noChangeArrowheads="1"/>
            </p:cNvSpPr>
            <p:nvPr/>
          </p:nvSpPr>
          <p:spPr bwMode="auto">
            <a:xfrm>
              <a:off x="47" y="48"/>
              <a:ext cx="2732"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buSzPct val="100000"/>
              </a:pPr>
              <a:r>
                <a:rPr lang="en-US" altLang="zh-CN" dirty="0"/>
                <a:t>BASE</a:t>
              </a:r>
              <a:r>
                <a:rPr lang="zh-CN" altLang="en-US" dirty="0"/>
                <a:t>策略与</a:t>
              </a:r>
              <a:r>
                <a:rPr lang="en-US" altLang="zh-CN" dirty="0"/>
                <a:t>ACID</a:t>
              </a:r>
              <a:r>
                <a:rPr lang="zh-CN" altLang="en-US" dirty="0"/>
                <a:t>不同，其基本思想就是通过牺牲强一致性，以获得更好的可用性或可靠性</a:t>
              </a:r>
              <a:endParaRPr lang="zh-CN" altLang="en-US" dirty="0">
                <a:latin typeface="微软雅黑" pitchFamily="34" charset="-122"/>
                <a:ea typeface="微软雅黑" pitchFamily="34" charset="-122"/>
              </a:endParaRPr>
            </a:p>
          </p:txBody>
        </p:sp>
      </p:grpSp>
      <p:sp>
        <p:nvSpPr>
          <p:cNvPr id="49163" name="AutoShape 8"/>
          <p:cNvSpPr>
            <a:spLocks/>
          </p:cNvSpPr>
          <p:nvPr/>
        </p:nvSpPr>
        <p:spPr bwMode="auto">
          <a:xfrm>
            <a:off x="1066800" y="3124200"/>
            <a:ext cx="1979613" cy="1143000"/>
          </a:xfrm>
          <a:prstGeom prst="accentCallout1">
            <a:avLst>
              <a:gd name="adj1" fmla="val 12106"/>
              <a:gd name="adj2" fmla="val 106616"/>
              <a:gd name="adj3" fmla="val 36477"/>
              <a:gd name="adj4" fmla="val 154958"/>
            </a:avLst>
          </a:prstGeom>
          <a:solidFill>
            <a:schemeClr val="accent2">
              <a:lumMod val="20000"/>
              <a:lumOff val="80000"/>
            </a:schemeClr>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lgn="ctr">
              <a:buSzPct val="100000"/>
            </a:pPr>
            <a:r>
              <a:rPr lang="zh-CN" altLang="en-US" dirty="0"/>
              <a:t>基本可用</a:t>
            </a:r>
          </a:p>
          <a:p>
            <a:pPr>
              <a:buSzPct val="100000"/>
            </a:pPr>
            <a:r>
              <a:rPr lang="zh-CN" altLang="en-US" dirty="0"/>
              <a:t>数据能够保证</a:t>
            </a:r>
            <a:r>
              <a:rPr lang="en-US" altLang="zh-CN" dirty="0"/>
              <a:t>80%</a:t>
            </a:r>
            <a:r>
              <a:rPr lang="zh-CN" altLang="en-US" dirty="0"/>
              <a:t>一致性就够了，剩下</a:t>
            </a:r>
            <a:r>
              <a:rPr lang="en-US" altLang="zh-CN" dirty="0"/>
              <a:t>20%</a:t>
            </a:r>
            <a:r>
              <a:rPr lang="zh-CN" altLang="en-US" dirty="0"/>
              <a:t>就不要过于纠结了。可参考八二定律</a:t>
            </a:r>
          </a:p>
        </p:txBody>
      </p:sp>
      <p:sp>
        <p:nvSpPr>
          <p:cNvPr id="49164" name="AutoShape 8"/>
          <p:cNvSpPr>
            <a:spLocks/>
          </p:cNvSpPr>
          <p:nvPr/>
        </p:nvSpPr>
        <p:spPr bwMode="auto">
          <a:xfrm>
            <a:off x="6781800" y="2209800"/>
            <a:ext cx="2209800" cy="1752600"/>
          </a:xfrm>
          <a:prstGeom prst="accentCallout1">
            <a:avLst>
              <a:gd name="adj1" fmla="val 19574"/>
              <a:gd name="adj2" fmla="val -3625"/>
              <a:gd name="adj3" fmla="val 69778"/>
              <a:gd name="adj4" fmla="val -46833"/>
            </a:avLst>
          </a:prstGeom>
          <a:solidFill>
            <a:schemeClr val="accent2">
              <a:lumMod val="20000"/>
              <a:lumOff val="80000"/>
            </a:schemeClr>
          </a:solidFill>
          <a:ln w="9525">
            <a:solidFill>
              <a:schemeClr val="tx1"/>
            </a:solidFill>
            <a:miter lim="800000"/>
            <a:headEnd/>
            <a:tailEnd/>
          </a:ln>
        </p:spPr>
        <p:txBody>
          <a:bodyPr/>
          <a:lstStyle/>
          <a:p>
            <a:pPr algn="ctr" eaLnBrk="0" hangingPunct="0">
              <a:buSzPct val="100000"/>
            </a:pPr>
            <a:r>
              <a:rPr lang="zh-CN" altLang="en-US" sz="1400" dirty="0">
                <a:ea typeface="黑体" pitchFamily="49" charset="-122"/>
              </a:rPr>
              <a:t>软状态</a:t>
            </a:r>
          </a:p>
          <a:p>
            <a:pPr algn="ctr" eaLnBrk="0" hangingPunct="0">
              <a:buSzPct val="100000"/>
            </a:pPr>
            <a:r>
              <a:rPr lang="zh-CN" altLang="en-US" sz="1400" dirty="0">
                <a:ea typeface="黑体" pitchFamily="49" charset="-122"/>
              </a:rPr>
              <a:t>在不过分追求数据一致性（强一致性）前提下可考虑软状态策略，例如把数据缓存（</a:t>
            </a:r>
            <a:r>
              <a:rPr lang="en-US" altLang="zh-CN" sz="1400" dirty="0">
                <a:ea typeface="黑体" pitchFamily="49" charset="-122"/>
              </a:rPr>
              <a:t>State</a:t>
            </a:r>
            <a:r>
              <a:rPr lang="zh-CN" altLang="en-US" sz="1400" dirty="0">
                <a:ea typeface="黑体" pitchFamily="49" charset="-122"/>
              </a:rPr>
              <a:t>）在客户端一段时间，过后若没有新请求的话，就清除此缓存（</a:t>
            </a:r>
            <a:r>
              <a:rPr lang="en-US" altLang="zh-CN" sz="1400" dirty="0">
                <a:ea typeface="黑体" pitchFamily="49" charset="-122"/>
              </a:rPr>
              <a:t>Soft</a:t>
            </a:r>
            <a:r>
              <a:rPr lang="zh-CN" altLang="en-US" sz="1400" dirty="0">
                <a:ea typeface="黑体" pitchFamily="49" charset="-122"/>
              </a:rPr>
              <a:t>）</a:t>
            </a:r>
          </a:p>
        </p:txBody>
      </p:sp>
      <p:sp>
        <p:nvSpPr>
          <p:cNvPr id="49165" name="AutoShape 8"/>
          <p:cNvSpPr>
            <a:spLocks/>
          </p:cNvSpPr>
          <p:nvPr/>
        </p:nvSpPr>
        <p:spPr bwMode="auto">
          <a:xfrm>
            <a:off x="6553200" y="4572000"/>
            <a:ext cx="2209800" cy="1524000"/>
          </a:xfrm>
          <a:prstGeom prst="accentCallout1">
            <a:avLst>
              <a:gd name="adj1" fmla="val 19574"/>
              <a:gd name="adj2" fmla="val -3625"/>
              <a:gd name="adj3" fmla="val 28074"/>
              <a:gd name="adj4" fmla="val -41866"/>
            </a:avLst>
          </a:prstGeom>
          <a:solidFill>
            <a:schemeClr val="accent2">
              <a:lumMod val="20000"/>
              <a:lumOff val="80000"/>
            </a:schemeClr>
          </a:solidFill>
          <a:ln w="9525">
            <a:solidFill>
              <a:schemeClr val="tx1"/>
            </a:solidFill>
            <a:miter lim="800000"/>
            <a:headEnd/>
            <a:tailEnd/>
          </a:ln>
        </p:spPr>
        <p:txBody>
          <a:bodyPr/>
          <a:lstStyle/>
          <a:p>
            <a:pPr algn="ctr" eaLnBrk="0" hangingPunct="0">
              <a:buSzPct val="100000"/>
            </a:pPr>
            <a:r>
              <a:rPr lang="zh-CN" altLang="en-US" sz="1400" dirty="0">
                <a:ea typeface="黑体" pitchFamily="49" charset="-122"/>
              </a:rPr>
              <a:t>最终一致性</a:t>
            </a:r>
          </a:p>
          <a:p>
            <a:pPr algn="ctr" eaLnBrk="0" hangingPunct="0">
              <a:buSzPct val="100000"/>
            </a:pPr>
            <a:r>
              <a:rPr lang="zh-CN" altLang="en-US" sz="1400" dirty="0">
                <a:ea typeface="黑体" pitchFamily="49" charset="-122"/>
              </a:rPr>
              <a:t>在某一段短时间内允许数据不一致，但经过一段较长时间，等所有节点上数据的拷贝都整合在一起的时候，数据会最终达到完全一致</a:t>
            </a:r>
          </a:p>
        </p:txBody>
      </p:sp>
    </p:spTree>
    <p:extLst>
      <p:ext uri="{BB962C8B-B14F-4D97-AF65-F5344CB8AC3E}">
        <p14:creationId xmlns:p14="http://schemas.microsoft.com/office/powerpoint/2010/main" val="1145037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9156">
                                            <p:txEl>
                                              <p:pRg st="0" end="0"/>
                                            </p:txEl>
                                          </p:spTgt>
                                        </p:tgtEl>
                                        <p:attrNameLst>
                                          <p:attrName>style.visibility</p:attrName>
                                        </p:attrNameLst>
                                      </p:cBhvr>
                                      <p:to>
                                        <p:strVal val="visible"/>
                                      </p:to>
                                    </p:set>
                                    <p:animEffect transition="in" filter="blinds(horizontal)">
                                      <p:cBhvr>
                                        <p:cTn id="7" dur="500"/>
                                        <p:tgtEl>
                                          <p:spTgt spid="4915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9157">
                                            <p:txEl>
                                              <p:pRg st="0" end="0"/>
                                            </p:txEl>
                                          </p:spTgt>
                                        </p:tgtEl>
                                        <p:attrNameLst>
                                          <p:attrName>style.visibility</p:attrName>
                                        </p:attrNameLst>
                                      </p:cBhvr>
                                      <p:to>
                                        <p:strVal val="visible"/>
                                      </p:to>
                                    </p:set>
                                    <p:animEffect transition="in" filter="blinds(horizontal)">
                                      <p:cBhvr>
                                        <p:cTn id="12" dur="500"/>
                                        <p:tgtEl>
                                          <p:spTgt spid="4915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9158"/>
                                        </p:tgtEl>
                                        <p:attrNameLst>
                                          <p:attrName>style.visibility</p:attrName>
                                        </p:attrNameLst>
                                      </p:cBhvr>
                                      <p:to>
                                        <p:strVal val="visible"/>
                                      </p:to>
                                    </p:set>
                                    <p:animEffect transition="in" filter="blinds(horizontal)">
                                      <p:cBhvr>
                                        <p:cTn id="17" dur="500"/>
                                        <p:tgtEl>
                                          <p:spTgt spid="49158"/>
                                        </p:tgtEl>
                                      </p:cBhvr>
                                    </p:animEffect>
                                  </p:childTnLst>
                                </p:cTn>
                              </p:par>
                              <p:par>
                                <p:cTn id="18" presetID="3" presetClass="entr" presetSubtype="10" fill="hold" nodeType="withEffect">
                                  <p:stCondLst>
                                    <p:cond delay="0"/>
                                  </p:stCondLst>
                                  <p:childTnLst>
                                    <p:set>
                                      <p:cBhvr>
                                        <p:cTn id="19" dur="1" fill="hold">
                                          <p:stCondLst>
                                            <p:cond delay="0"/>
                                          </p:stCondLst>
                                        </p:cTn>
                                        <p:tgtEl>
                                          <p:spTgt spid="49159"/>
                                        </p:tgtEl>
                                        <p:attrNameLst>
                                          <p:attrName>style.visibility</p:attrName>
                                        </p:attrNameLst>
                                      </p:cBhvr>
                                      <p:to>
                                        <p:strVal val="visible"/>
                                      </p:to>
                                    </p:set>
                                    <p:animEffect transition="in" filter="blinds(horizontal)">
                                      <p:cBhvr>
                                        <p:cTn id="20" dur="500"/>
                                        <p:tgtEl>
                                          <p:spTgt spid="49159"/>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49163"/>
                                        </p:tgtEl>
                                        <p:attrNameLst>
                                          <p:attrName>style.visibility</p:attrName>
                                        </p:attrNameLst>
                                      </p:cBhvr>
                                      <p:to>
                                        <p:strVal val="visible"/>
                                      </p:to>
                                    </p:set>
                                    <p:animEffect transition="in" filter="blinds(horizontal)">
                                      <p:cBhvr>
                                        <p:cTn id="25" dur="500"/>
                                        <p:tgtEl>
                                          <p:spTgt spid="49163"/>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49164"/>
                                        </p:tgtEl>
                                        <p:attrNameLst>
                                          <p:attrName>style.visibility</p:attrName>
                                        </p:attrNameLst>
                                      </p:cBhvr>
                                      <p:to>
                                        <p:strVal val="visible"/>
                                      </p:to>
                                    </p:set>
                                    <p:animEffect transition="in" filter="blinds(horizontal)">
                                      <p:cBhvr>
                                        <p:cTn id="30" dur="500"/>
                                        <p:tgtEl>
                                          <p:spTgt spid="49164"/>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49165"/>
                                        </p:tgtEl>
                                        <p:attrNameLst>
                                          <p:attrName>style.visibility</p:attrName>
                                        </p:attrNameLst>
                                      </p:cBhvr>
                                      <p:to>
                                        <p:strVal val="visible"/>
                                      </p:to>
                                    </p:set>
                                    <p:animEffect transition="in" filter="blinds(horizontal)">
                                      <p:cBhvr>
                                        <p:cTn id="35" dur="500"/>
                                        <p:tgtEl>
                                          <p:spTgt spid="49165"/>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linds(horizontal)">
                                      <p:cBhvr>
                                        <p:cTn id="4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8" grpId="0" autoUpdateAnimBg="0"/>
      <p:bldP spid="49163" grpId="0" animBg="1" autoUpdateAnimBg="0"/>
      <p:bldP spid="49164" grpId="0" animBg="1" autoUpdateAnimBg="0"/>
      <p:bldP spid="49165" grpId="0" animBg="1" autoUpdateAnimBg="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p:cNvSpPr>
            <a:spLocks noChangeArrowheads="1"/>
          </p:cNvSpPr>
          <p:nvPr/>
        </p:nvSpPr>
        <p:spPr bwMode="auto">
          <a:xfrm>
            <a:off x="76200" y="685800"/>
            <a:ext cx="74676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lnSpc>
                <a:spcPct val="90000"/>
              </a:lnSpc>
              <a:spcBef>
                <a:spcPct val="20000"/>
              </a:spcBef>
              <a:buSzPct val="100000"/>
            </a:pPr>
            <a:r>
              <a:rPr lang="en-US" altLang="zh-CN" sz="1800" b="1" dirty="0">
                <a:solidFill>
                  <a:srgbClr val="E95504"/>
                </a:solidFill>
                <a:latin typeface="微软雅黑" pitchFamily="34" charset="-122"/>
                <a:ea typeface="微软雅黑" pitchFamily="34" charset="-122"/>
              </a:rPr>
              <a:t>■</a:t>
            </a:r>
            <a:r>
              <a:rPr lang="zh-CN" altLang="en-US" sz="1800" b="1" dirty="0">
                <a:latin typeface="微软雅黑" pitchFamily="34" charset="-122"/>
                <a:ea typeface="微软雅黑" pitchFamily="34" charset="-122"/>
              </a:rPr>
              <a:t>关于分布式系统</a:t>
            </a:r>
            <a:r>
              <a:rPr lang="en-US" altLang="zh-CN" sz="1800" b="1" dirty="0">
                <a:latin typeface="微软雅黑" pitchFamily="34" charset="-122"/>
                <a:ea typeface="微软雅黑" pitchFamily="34" charset="-122"/>
              </a:rPr>
              <a:t>—CAP</a:t>
            </a:r>
            <a:r>
              <a:rPr lang="zh-CN" altLang="en-US" sz="1800" b="1" dirty="0">
                <a:latin typeface="微软雅黑" pitchFamily="34" charset="-122"/>
                <a:ea typeface="微软雅黑" pitchFamily="34" charset="-122"/>
              </a:rPr>
              <a:t>理论</a:t>
            </a:r>
            <a:r>
              <a:rPr lang="en-US" altLang="zh-CN" sz="1800" b="1" dirty="0">
                <a:latin typeface="微软雅黑" pitchFamily="34" charset="-122"/>
                <a:ea typeface="微软雅黑" pitchFamily="34" charset="-122"/>
              </a:rPr>
              <a:t> </a:t>
            </a:r>
            <a:endParaRPr lang="zh-CN" altLang="en-US" sz="1800" b="1" dirty="0">
              <a:latin typeface="微软雅黑" pitchFamily="34" charset="-122"/>
              <a:ea typeface="微软雅黑" pitchFamily="34" charset="-122"/>
            </a:endParaRPr>
          </a:p>
        </p:txBody>
      </p:sp>
      <p:pic>
        <p:nvPicPr>
          <p:cNvPr id="29700" name="图片 3" descr="2011-01-27_11055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828800"/>
            <a:ext cx="3200400" cy="318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5" name="AutoShape 8"/>
          <p:cNvSpPr>
            <a:spLocks/>
          </p:cNvSpPr>
          <p:nvPr/>
        </p:nvSpPr>
        <p:spPr bwMode="auto">
          <a:xfrm>
            <a:off x="609600" y="1981200"/>
            <a:ext cx="1979613" cy="1143000"/>
          </a:xfrm>
          <a:prstGeom prst="accentCallout1">
            <a:avLst>
              <a:gd name="adj1" fmla="val 12106"/>
              <a:gd name="adj2" fmla="val 106616"/>
              <a:gd name="adj3" fmla="val 36477"/>
              <a:gd name="adj4" fmla="val 154958"/>
            </a:avLst>
          </a:prstGeom>
          <a:solidFill>
            <a:schemeClr val="accent2">
              <a:lumMod val="20000"/>
              <a:lumOff val="80000"/>
            </a:schemeClr>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lgn="ctr">
              <a:buSzPct val="100000"/>
            </a:pPr>
            <a:r>
              <a:rPr lang="zh-CN" altLang="en-US"/>
              <a:t>一致性</a:t>
            </a:r>
          </a:p>
          <a:p>
            <a:pPr>
              <a:buSzPct val="100000"/>
            </a:pPr>
            <a:r>
              <a:rPr lang="zh-CN" altLang="en-US"/>
              <a:t>分布式系统中，数据一般会存储在不同节点，一致性就是要保证对数据操作的原子性</a:t>
            </a:r>
          </a:p>
        </p:txBody>
      </p:sp>
      <p:sp>
        <p:nvSpPr>
          <p:cNvPr id="51206" name="AutoShape 8"/>
          <p:cNvSpPr>
            <a:spLocks/>
          </p:cNvSpPr>
          <p:nvPr/>
        </p:nvSpPr>
        <p:spPr bwMode="auto">
          <a:xfrm>
            <a:off x="6324600" y="1676400"/>
            <a:ext cx="2209800" cy="990600"/>
          </a:xfrm>
          <a:prstGeom prst="accentCallout1">
            <a:avLst>
              <a:gd name="adj1" fmla="val 19574"/>
              <a:gd name="adj2" fmla="val -3625"/>
              <a:gd name="adj3" fmla="val 93162"/>
              <a:gd name="adj4" fmla="val -46833"/>
            </a:avLst>
          </a:prstGeom>
          <a:solidFill>
            <a:schemeClr val="accent2">
              <a:lumMod val="20000"/>
              <a:lumOff val="80000"/>
            </a:schemeClr>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lgn="ctr">
              <a:buSzPct val="100000"/>
            </a:pPr>
            <a:r>
              <a:rPr lang="zh-CN" altLang="en-US"/>
              <a:t>可用性</a:t>
            </a:r>
          </a:p>
          <a:p>
            <a:pPr>
              <a:buSzPct val="100000"/>
            </a:pPr>
            <a:r>
              <a:rPr lang="zh-CN" altLang="en-US"/>
              <a:t>确保客户访问数据时可得到响应。不强调各个节点上数据要保持一致性。</a:t>
            </a:r>
          </a:p>
        </p:txBody>
      </p:sp>
      <p:sp>
        <p:nvSpPr>
          <p:cNvPr id="51207" name="AutoShape 8"/>
          <p:cNvSpPr>
            <a:spLocks/>
          </p:cNvSpPr>
          <p:nvPr/>
        </p:nvSpPr>
        <p:spPr bwMode="auto">
          <a:xfrm>
            <a:off x="5943600" y="4648200"/>
            <a:ext cx="2209800" cy="1066800"/>
          </a:xfrm>
          <a:prstGeom prst="accentCallout1">
            <a:avLst>
              <a:gd name="adj1" fmla="val 19574"/>
              <a:gd name="adj2" fmla="val -3625"/>
              <a:gd name="adj3" fmla="val -19926"/>
              <a:gd name="adj4" fmla="val -42421"/>
            </a:avLst>
          </a:prstGeom>
          <a:solidFill>
            <a:schemeClr val="accent2">
              <a:lumMod val="20000"/>
              <a:lumOff val="80000"/>
            </a:schemeClr>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lgn="ctr">
              <a:buSzPct val="100000"/>
            </a:pPr>
            <a:r>
              <a:rPr lang="zh-CN" altLang="en-US"/>
              <a:t>分区容忍性</a:t>
            </a:r>
          </a:p>
          <a:p>
            <a:pPr>
              <a:buSzPct val="100000"/>
            </a:pPr>
            <a:r>
              <a:rPr lang="zh-CN" altLang="en-US"/>
              <a:t>数据分区存储后，即使部分分区组件不可用，其施加的操作也能够完成</a:t>
            </a:r>
          </a:p>
        </p:txBody>
      </p:sp>
      <p:grpSp>
        <p:nvGrpSpPr>
          <p:cNvPr id="2" name="Group 8"/>
          <p:cNvGrpSpPr>
            <a:grpSpLocks/>
          </p:cNvGrpSpPr>
          <p:nvPr/>
        </p:nvGrpSpPr>
        <p:grpSpPr bwMode="auto">
          <a:xfrm>
            <a:off x="228600" y="5791200"/>
            <a:ext cx="7926388" cy="590550"/>
            <a:chOff x="0" y="0"/>
            <a:chExt cx="2779" cy="426"/>
          </a:xfrm>
        </p:grpSpPr>
        <p:pic>
          <p:nvPicPr>
            <p:cNvPr id="29706" name="Picture 50" descr="3129342095689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07" cy="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7" name="Text Box 51"/>
            <p:cNvSpPr txBox="1">
              <a:spLocks noChangeArrowheads="1"/>
            </p:cNvSpPr>
            <p:nvPr/>
          </p:nvSpPr>
          <p:spPr bwMode="auto">
            <a:xfrm>
              <a:off x="47" y="48"/>
              <a:ext cx="2732" cy="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a:buSzPct val="100000"/>
              </a:pPr>
              <a:r>
                <a:rPr lang="en-US" altLang="zh-CN"/>
                <a:t>CAP</a:t>
              </a:r>
              <a:r>
                <a:rPr lang="zh-CN" altLang="en-US"/>
                <a:t>理论指出：一个分布式系统不可能同时满足一致性、可用性</a:t>
              </a:r>
              <a:endParaRPr lang="en-US" altLang="zh-CN"/>
            </a:p>
            <a:p>
              <a:pPr>
                <a:buSzPct val="100000"/>
              </a:pPr>
              <a:r>
                <a:rPr lang="zh-CN" altLang="en-US"/>
                <a:t>和分区容忍性这三项需求，最多只能同时满足其中两个。</a:t>
              </a:r>
              <a:endParaRPr lang="zh-CN" altLang="en-US">
                <a:latin typeface="微软雅黑" pitchFamily="34" charset="-122"/>
                <a:ea typeface="微软雅黑" pitchFamily="34" charset="-122"/>
              </a:endParaRPr>
            </a:p>
          </p:txBody>
        </p:sp>
      </p:grpSp>
      <p:pic>
        <p:nvPicPr>
          <p:cNvPr id="29705" name="图片 11" descr="2011-01-27_110612.jp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581400" y="2514600"/>
            <a:ext cx="1619250" cy="164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3"/>
          <p:cNvSpPr txBox="1">
            <a:spLocks noChangeArrowheads="1"/>
          </p:cNvSpPr>
          <p:nvPr/>
        </p:nvSpPr>
        <p:spPr>
          <a:xfrm>
            <a:off x="4572000" y="12229"/>
            <a:ext cx="4419600" cy="759296"/>
          </a:xfrm>
          <a:prstGeom prst="rect">
            <a:avLst/>
          </a:prstGeom>
        </p:spPr>
        <p:txBody>
          <a:bodyPr vert="horz" lIns="91440" tIns="45720" rIns="91440" bIns="45720" rtlCol="0" anchor="b">
            <a:normAutofit/>
          </a:bodyPr>
          <a:lstStyle>
            <a:lvl1pPr algn="l" rtl="0" eaLnBrk="1" fontAlgn="base" hangingPunct="1">
              <a:spcBef>
                <a:spcPct val="0"/>
              </a:spcBef>
              <a:spcAft>
                <a:spcPct val="0"/>
              </a:spcAft>
              <a:defRPr sz="3600" kern="1200" cap="all" spc="-6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Black" pitchFamily="34" charset="0"/>
                <a:ea typeface="微软雅黑" pitchFamily="34" charset="-122"/>
              </a:defRPr>
            </a:lvl2pPr>
            <a:lvl3pPr algn="l" rtl="0" eaLnBrk="1" fontAlgn="base" hangingPunct="1">
              <a:spcBef>
                <a:spcPct val="0"/>
              </a:spcBef>
              <a:spcAft>
                <a:spcPct val="0"/>
              </a:spcAft>
              <a:defRPr sz="3600">
                <a:solidFill>
                  <a:schemeClr val="tx2"/>
                </a:solidFill>
                <a:latin typeface="Arial Black" pitchFamily="34" charset="0"/>
                <a:ea typeface="微软雅黑" pitchFamily="34" charset="-122"/>
              </a:defRPr>
            </a:lvl3pPr>
            <a:lvl4pPr algn="l" rtl="0" eaLnBrk="1" fontAlgn="base" hangingPunct="1">
              <a:spcBef>
                <a:spcPct val="0"/>
              </a:spcBef>
              <a:spcAft>
                <a:spcPct val="0"/>
              </a:spcAft>
              <a:defRPr sz="3600">
                <a:solidFill>
                  <a:schemeClr val="tx2"/>
                </a:solidFill>
                <a:latin typeface="Arial Black" pitchFamily="34" charset="0"/>
                <a:ea typeface="微软雅黑" pitchFamily="34" charset="-122"/>
              </a:defRPr>
            </a:lvl4pPr>
            <a:lvl5pPr algn="l" rtl="0" eaLnBrk="1" fontAlgn="base" hangingPunct="1">
              <a:spcBef>
                <a:spcPct val="0"/>
              </a:spcBef>
              <a:spcAft>
                <a:spcPct val="0"/>
              </a:spcAft>
              <a:defRPr sz="3600">
                <a:solidFill>
                  <a:schemeClr val="tx2"/>
                </a:solidFill>
                <a:latin typeface="Arial Black" pitchFamily="34" charset="0"/>
                <a:ea typeface="微软雅黑" pitchFamily="34" charset="-122"/>
              </a:defRPr>
            </a:lvl5pPr>
            <a:lvl6pPr marL="457200" algn="l" rtl="0" eaLnBrk="1" fontAlgn="base" hangingPunct="1">
              <a:spcBef>
                <a:spcPct val="0"/>
              </a:spcBef>
              <a:spcAft>
                <a:spcPct val="0"/>
              </a:spcAft>
              <a:defRPr sz="3600">
                <a:solidFill>
                  <a:schemeClr val="tx2"/>
                </a:solidFill>
                <a:latin typeface="Arial Black" pitchFamily="34" charset="0"/>
                <a:ea typeface="微软雅黑" pitchFamily="34" charset="-122"/>
              </a:defRPr>
            </a:lvl6pPr>
            <a:lvl7pPr marL="914400" algn="l" rtl="0" eaLnBrk="1" fontAlgn="base" hangingPunct="1">
              <a:spcBef>
                <a:spcPct val="0"/>
              </a:spcBef>
              <a:spcAft>
                <a:spcPct val="0"/>
              </a:spcAft>
              <a:defRPr sz="3600">
                <a:solidFill>
                  <a:schemeClr val="tx2"/>
                </a:solidFill>
                <a:latin typeface="Arial Black" pitchFamily="34" charset="0"/>
                <a:ea typeface="微软雅黑" pitchFamily="34" charset="-122"/>
              </a:defRPr>
            </a:lvl7pPr>
            <a:lvl8pPr marL="1371600" algn="l" rtl="0" eaLnBrk="1" fontAlgn="base" hangingPunct="1">
              <a:spcBef>
                <a:spcPct val="0"/>
              </a:spcBef>
              <a:spcAft>
                <a:spcPct val="0"/>
              </a:spcAft>
              <a:defRPr sz="3600">
                <a:solidFill>
                  <a:schemeClr val="tx2"/>
                </a:solidFill>
                <a:latin typeface="Arial Black" pitchFamily="34" charset="0"/>
                <a:ea typeface="微软雅黑" pitchFamily="34" charset="-122"/>
              </a:defRPr>
            </a:lvl8pPr>
            <a:lvl9pPr marL="1828800" algn="l" rtl="0" eaLnBrk="1" fontAlgn="base" hangingPunct="1">
              <a:spcBef>
                <a:spcPct val="0"/>
              </a:spcBef>
              <a:spcAft>
                <a:spcPct val="0"/>
              </a:spcAft>
              <a:defRPr sz="3600">
                <a:solidFill>
                  <a:schemeClr val="tx2"/>
                </a:solidFill>
                <a:latin typeface="Arial Black" pitchFamily="34" charset="0"/>
                <a:ea typeface="微软雅黑" pitchFamily="34" charset="-122"/>
              </a:defRPr>
            </a:lvl9pPr>
          </a:lstStyle>
          <a:p>
            <a:r>
              <a:rPr lang="zh-CN" altLang="en-US" smtClean="0"/>
              <a:t>架构设计理论与原则</a:t>
            </a:r>
            <a:endParaRPr lang="zh-CN" altLang="en-US" dirty="0" smtClean="0"/>
          </a:p>
        </p:txBody>
      </p:sp>
    </p:spTree>
    <p:extLst>
      <p:ext uri="{BB962C8B-B14F-4D97-AF65-F5344CB8AC3E}">
        <p14:creationId xmlns:p14="http://schemas.microsoft.com/office/powerpoint/2010/main" val="38405901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1205"/>
                                        </p:tgtEl>
                                        <p:attrNameLst>
                                          <p:attrName>style.visibility</p:attrName>
                                        </p:attrNameLst>
                                      </p:cBhvr>
                                      <p:to>
                                        <p:strVal val="visible"/>
                                      </p:to>
                                    </p:set>
                                    <p:animEffect transition="in" filter="blinds(horizontal)">
                                      <p:cBhvr>
                                        <p:cTn id="7" dur="500"/>
                                        <p:tgtEl>
                                          <p:spTgt spid="5120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1206"/>
                                        </p:tgtEl>
                                        <p:attrNameLst>
                                          <p:attrName>style.visibility</p:attrName>
                                        </p:attrNameLst>
                                      </p:cBhvr>
                                      <p:to>
                                        <p:strVal val="visible"/>
                                      </p:to>
                                    </p:set>
                                    <p:animEffect transition="in" filter="blinds(horizontal)">
                                      <p:cBhvr>
                                        <p:cTn id="12" dur="500"/>
                                        <p:tgtEl>
                                          <p:spTgt spid="5120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1207"/>
                                        </p:tgtEl>
                                        <p:attrNameLst>
                                          <p:attrName>style.visibility</p:attrName>
                                        </p:attrNameLst>
                                      </p:cBhvr>
                                      <p:to>
                                        <p:strVal val="visible"/>
                                      </p:to>
                                    </p:set>
                                    <p:animEffect transition="in" filter="blinds(horizontal)">
                                      <p:cBhvr>
                                        <p:cTn id="17" dur="500"/>
                                        <p:tgtEl>
                                          <p:spTgt spid="5120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5" grpId="0" animBg="1" autoUpdateAnimBg="0"/>
      <p:bldP spid="51206" grpId="0" animBg="1" autoUpdateAnimBg="0"/>
      <p:bldP spid="51207" grpId="0" animBg="1" autoUpdateAnimBg="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3"/>
          <p:cNvSpPr>
            <a:spLocks noChangeArrowheads="1"/>
          </p:cNvSpPr>
          <p:nvPr/>
        </p:nvSpPr>
        <p:spPr bwMode="auto">
          <a:xfrm>
            <a:off x="76200" y="685800"/>
            <a:ext cx="74676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lnSpc>
                <a:spcPct val="90000"/>
              </a:lnSpc>
              <a:spcBef>
                <a:spcPct val="20000"/>
              </a:spcBef>
              <a:buSzPct val="100000"/>
            </a:pPr>
            <a:r>
              <a:rPr lang="en-US" altLang="zh-CN" sz="1800" b="1" dirty="0">
                <a:solidFill>
                  <a:srgbClr val="E95504"/>
                </a:solidFill>
                <a:latin typeface="微软雅黑" pitchFamily="34" charset="-122"/>
                <a:ea typeface="微软雅黑" pitchFamily="34" charset="-122"/>
              </a:rPr>
              <a:t>■</a:t>
            </a:r>
            <a:r>
              <a:rPr lang="zh-CN" altLang="en-US" sz="1800" b="1" dirty="0">
                <a:latin typeface="微软雅黑" pitchFamily="34" charset="-122"/>
                <a:ea typeface="微软雅黑" pitchFamily="34" charset="-122"/>
              </a:rPr>
              <a:t>无共享架构（</a:t>
            </a:r>
            <a:r>
              <a:rPr lang="en-US" altLang="zh-CN" sz="1800" b="1" dirty="0">
                <a:latin typeface="微软雅黑" pitchFamily="34" charset="-122"/>
                <a:ea typeface="微软雅黑" pitchFamily="34" charset="-122"/>
              </a:rPr>
              <a:t>Share Nothing Architecture</a:t>
            </a:r>
            <a:r>
              <a:rPr lang="zh-CN" altLang="en-US" sz="1800" b="1" dirty="0">
                <a:latin typeface="微软雅黑" pitchFamily="34" charset="-122"/>
                <a:ea typeface="微软雅黑" pitchFamily="34" charset="-122"/>
              </a:rPr>
              <a:t>）</a:t>
            </a:r>
            <a:r>
              <a:rPr lang="en-US" altLang="zh-CN" sz="1800" b="1" dirty="0">
                <a:latin typeface="微软雅黑" pitchFamily="34" charset="-122"/>
                <a:ea typeface="微软雅黑" pitchFamily="34" charset="-122"/>
              </a:rPr>
              <a:t> </a:t>
            </a:r>
            <a:endParaRPr lang="zh-CN" altLang="en-US" sz="1800" b="1" dirty="0">
              <a:latin typeface="微软雅黑" pitchFamily="34" charset="-122"/>
              <a:ea typeface="微软雅黑" pitchFamily="34" charset="-122"/>
            </a:endParaRPr>
          </a:p>
        </p:txBody>
      </p:sp>
      <p:sp>
        <p:nvSpPr>
          <p:cNvPr id="53252" name="右箭头 5"/>
          <p:cNvSpPr>
            <a:spLocks noChangeArrowheads="1"/>
          </p:cNvSpPr>
          <p:nvPr/>
        </p:nvSpPr>
        <p:spPr bwMode="auto">
          <a:xfrm>
            <a:off x="3962400" y="1752600"/>
            <a:ext cx="673100" cy="407988"/>
          </a:xfrm>
          <a:prstGeom prst="rightArrow">
            <a:avLst>
              <a:gd name="adj1" fmla="val 50000"/>
              <a:gd name="adj2" fmla="val 50013"/>
            </a:avLst>
          </a:prstGeom>
          <a:solidFill>
            <a:schemeClr val="accent1"/>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pPr>
            <a:endParaRPr lang="zh-CN" altLang="en-US"/>
          </a:p>
        </p:txBody>
      </p:sp>
      <p:pic>
        <p:nvPicPr>
          <p:cNvPr id="53253" name="图片 6" descr="ccc.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953000" y="1143000"/>
            <a:ext cx="3635375"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4" name="右箭头 8"/>
          <p:cNvSpPr>
            <a:spLocks noChangeArrowheads="1"/>
          </p:cNvSpPr>
          <p:nvPr/>
        </p:nvSpPr>
        <p:spPr bwMode="auto">
          <a:xfrm rot="2611844">
            <a:off x="3705225" y="3681413"/>
            <a:ext cx="674688" cy="407987"/>
          </a:xfrm>
          <a:prstGeom prst="rightArrow">
            <a:avLst>
              <a:gd name="adj1" fmla="val 50000"/>
              <a:gd name="adj2" fmla="val 50132"/>
            </a:avLst>
          </a:prstGeom>
          <a:solidFill>
            <a:schemeClr val="accent1"/>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pPr>
            <a:endParaRPr lang="zh-CN" altLang="en-US"/>
          </a:p>
        </p:txBody>
      </p:sp>
      <p:pic>
        <p:nvPicPr>
          <p:cNvPr id="53255" name="图片 10" descr="ddd.png"/>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953000" y="3505200"/>
            <a:ext cx="356235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8" name="图片 11" descr="nn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600" y="1295400"/>
            <a:ext cx="350996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7" name="右箭头 15"/>
          <p:cNvSpPr>
            <a:spLocks noChangeArrowheads="1"/>
          </p:cNvSpPr>
          <p:nvPr/>
        </p:nvSpPr>
        <p:spPr bwMode="auto">
          <a:xfrm rot="5400000">
            <a:off x="1876425" y="3833813"/>
            <a:ext cx="674687" cy="407988"/>
          </a:xfrm>
          <a:prstGeom prst="rightArrow">
            <a:avLst>
              <a:gd name="adj1" fmla="val 50000"/>
              <a:gd name="adj2" fmla="val 50131"/>
            </a:avLst>
          </a:prstGeom>
          <a:solidFill>
            <a:schemeClr val="accent1"/>
          </a:solidFill>
          <a:ln w="9525">
            <a:solidFill>
              <a:schemeClr val="tx1"/>
            </a:solidFill>
            <a:miter lim="800000"/>
            <a:headEnd/>
            <a:tailEnd/>
          </a:ln>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buSzPct val="100000"/>
            </a:pPr>
            <a:endParaRPr lang="zh-CN" altLang="en-US"/>
          </a:p>
        </p:txBody>
      </p:sp>
      <p:pic>
        <p:nvPicPr>
          <p:cNvPr id="53258" name="图片 16" descr="nnnnnn.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33400" y="4419600"/>
            <a:ext cx="3505200"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3"/>
          <p:cNvSpPr txBox="1">
            <a:spLocks noChangeArrowheads="1"/>
          </p:cNvSpPr>
          <p:nvPr/>
        </p:nvSpPr>
        <p:spPr>
          <a:xfrm>
            <a:off x="4572000" y="12229"/>
            <a:ext cx="4419600" cy="759296"/>
          </a:xfrm>
          <a:prstGeom prst="rect">
            <a:avLst/>
          </a:prstGeom>
        </p:spPr>
        <p:txBody>
          <a:bodyPr vert="horz" lIns="91440" tIns="45720" rIns="91440" bIns="45720" rtlCol="0" anchor="b">
            <a:normAutofit/>
          </a:bodyPr>
          <a:lstStyle>
            <a:lvl1pPr algn="l" rtl="0" eaLnBrk="1" fontAlgn="base" hangingPunct="1">
              <a:spcBef>
                <a:spcPct val="0"/>
              </a:spcBef>
              <a:spcAft>
                <a:spcPct val="0"/>
              </a:spcAft>
              <a:defRPr sz="3600" kern="1200" cap="all" spc="-6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Black" pitchFamily="34" charset="0"/>
                <a:ea typeface="微软雅黑" pitchFamily="34" charset="-122"/>
              </a:defRPr>
            </a:lvl2pPr>
            <a:lvl3pPr algn="l" rtl="0" eaLnBrk="1" fontAlgn="base" hangingPunct="1">
              <a:spcBef>
                <a:spcPct val="0"/>
              </a:spcBef>
              <a:spcAft>
                <a:spcPct val="0"/>
              </a:spcAft>
              <a:defRPr sz="3600">
                <a:solidFill>
                  <a:schemeClr val="tx2"/>
                </a:solidFill>
                <a:latin typeface="Arial Black" pitchFamily="34" charset="0"/>
                <a:ea typeface="微软雅黑" pitchFamily="34" charset="-122"/>
              </a:defRPr>
            </a:lvl3pPr>
            <a:lvl4pPr algn="l" rtl="0" eaLnBrk="1" fontAlgn="base" hangingPunct="1">
              <a:spcBef>
                <a:spcPct val="0"/>
              </a:spcBef>
              <a:spcAft>
                <a:spcPct val="0"/>
              </a:spcAft>
              <a:defRPr sz="3600">
                <a:solidFill>
                  <a:schemeClr val="tx2"/>
                </a:solidFill>
                <a:latin typeface="Arial Black" pitchFamily="34" charset="0"/>
                <a:ea typeface="微软雅黑" pitchFamily="34" charset="-122"/>
              </a:defRPr>
            </a:lvl4pPr>
            <a:lvl5pPr algn="l" rtl="0" eaLnBrk="1" fontAlgn="base" hangingPunct="1">
              <a:spcBef>
                <a:spcPct val="0"/>
              </a:spcBef>
              <a:spcAft>
                <a:spcPct val="0"/>
              </a:spcAft>
              <a:defRPr sz="3600">
                <a:solidFill>
                  <a:schemeClr val="tx2"/>
                </a:solidFill>
                <a:latin typeface="Arial Black" pitchFamily="34" charset="0"/>
                <a:ea typeface="微软雅黑" pitchFamily="34" charset="-122"/>
              </a:defRPr>
            </a:lvl5pPr>
            <a:lvl6pPr marL="457200" algn="l" rtl="0" eaLnBrk="1" fontAlgn="base" hangingPunct="1">
              <a:spcBef>
                <a:spcPct val="0"/>
              </a:spcBef>
              <a:spcAft>
                <a:spcPct val="0"/>
              </a:spcAft>
              <a:defRPr sz="3600">
                <a:solidFill>
                  <a:schemeClr val="tx2"/>
                </a:solidFill>
                <a:latin typeface="Arial Black" pitchFamily="34" charset="0"/>
                <a:ea typeface="微软雅黑" pitchFamily="34" charset="-122"/>
              </a:defRPr>
            </a:lvl6pPr>
            <a:lvl7pPr marL="914400" algn="l" rtl="0" eaLnBrk="1" fontAlgn="base" hangingPunct="1">
              <a:spcBef>
                <a:spcPct val="0"/>
              </a:spcBef>
              <a:spcAft>
                <a:spcPct val="0"/>
              </a:spcAft>
              <a:defRPr sz="3600">
                <a:solidFill>
                  <a:schemeClr val="tx2"/>
                </a:solidFill>
                <a:latin typeface="Arial Black" pitchFamily="34" charset="0"/>
                <a:ea typeface="微软雅黑" pitchFamily="34" charset="-122"/>
              </a:defRPr>
            </a:lvl7pPr>
            <a:lvl8pPr marL="1371600" algn="l" rtl="0" eaLnBrk="1" fontAlgn="base" hangingPunct="1">
              <a:spcBef>
                <a:spcPct val="0"/>
              </a:spcBef>
              <a:spcAft>
                <a:spcPct val="0"/>
              </a:spcAft>
              <a:defRPr sz="3600">
                <a:solidFill>
                  <a:schemeClr val="tx2"/>
                </a:solidFill>
                <a:latin typeface="Arial Black" pitchFamily="34" charset="0"/>
                <a:ea typeface="微软雅黑" pitchFamily="34" charset="-122"/>
              </a:defRPr>
            </a:lvl8pPr>
            <a:lvl9pPr marL="1828800" algn="l" rtl="0" eaLnBrk="1" fontAlgn="base" hangingPunct="1">
              <a:spcBef>
                <a:spcPct val="0"/>
              </a:spcBef>
              <a:spcAft>
                <a:spcPct val="0"/>
              </a:spcAft>
              <a:defRPr sz="3600">
                <a:solidFill>
                  <a:schemeClr val="tx2"/>
                </a:solidFill>
                <a:latin typeface="Arial Black" pitchFamily="34" charset="0"/>
                <a:ea typeface="微软雅黑" pitchFamily="34" charset="-122"/>
              </a:defRPr>
            </a:lvl9pPr>
          </a:lstStyle>
          <a:p>
            <a:r>
              <a:rPr lang="zh-CN" altLang="en-US" smtClean="0"/>
              <a:t>架构设计理论与原则</a:t>
            </a:r>
            <a:endParaRPr lang="zh-CN" altLang="en-US" dirty="0" smtClean="0"/>
          </a:p>
        </p:txBody>
      </p:sp>
    </p:spTree>
    <p:extLst>
      <p:ext uri="{BB962C8B-B14F-4D97-AF65-F5344CB8AC3E}">
        <p14:creationId xmlns:p14="http://schemas.microsoft.com/office/powerpoint/2010/main" val="543319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3252"/>
                                        </p:tgtEl>
                                        <p:attrNameLst>
                                          <p:attrName>style.visibility</p:attrName>
                                        </p:attrNameLst>
                                      </p:cBhvr>
                                      <p:to>
                                        <p:strVal val="visible"/>
                                      </p:to>
                                    </p:set>
                                    <p:animEffect transition="in" filter="blinds(horizontal)">
                                      <p:cBhvr>
                                        <p:cTn id="7" dur="500"/>
                                        <p:tgtEl>
                                          <p:spTgt spid="53252"/>
                                        </p:tgtEl>
                                      </p:cBhvr>
                                    </p:animEffect>
                                  </p:childTnLst>
                                </p:cTn>
                              </p:par>
                              <p:par>
                                <p:cTn id="8" presetID="3" presetClass="entr" presetSubtype="10" fill="hold" nodeType="withEffect">
                                  <p:stCondLst>
                                    <p:cond delay="0"/>
                                  </p:stCondLst>
                                  <p:childTnLst>
                                    <p:set>
                                      <p:cBhvr>
                                        <p:cTn id="9" dur="1" fill="hold">
                                          <p:stCondLst>
                                            <p:cond delay="0"/>
                                          </p:stCondLst>
                                        </p:cTn>
                                        <p:tgtEl>
                                          <p:spTgt spid="53253"/>
                                        </p:tgtEl>
                                        <p:attrNameLst>
                                          <p:attrName>style.visibility</p:attrName>
                                        </p:attrNameLst>
                                      </p:cBhvr>
                                      <p:to>
                                        <p:strVal val="visible"/>
                                      </p:to>
                                    </p:set>
                                    <p:animEffect transition="in" filter="blinds(horizontal)">
                                      <p:cBhvr>
                                        <p:cTn id="10" dur="500"/>
                                        <p:tgtEl>
                                          <p:spTgt spid="5325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3254"/>
                                        </p:tgtEl>
                                        <p:attrNameLst>
                                          <p:attrName>style.visibility</p:attrName>
                                        </p:attrNameLst>
                                      </p:cBhvr>
                                      <p:to>
                                        <p:strVal val="visible"/>
                                      </p:to>
                                    </p:set>
                                    <p:animEffect transition="in" filter="blinds(horizontal)">
                                      <p:cBhvr>
                                        <p:cTn id="15" dur="500"/>
                                        <p:tgtEl>
                                          <p:spTgt spid="53254"/>
                                        </p:tgtEl>
                                      </p:cBhvr>
                                    </p:animEffect>
                                  </p:childTnLst>
                                </p:cTn>
                              </p:par>
                              <p:par>
                                <p:cTn id="16" presetID="3" presetClass="entr" presetSubtype="10" fill="hold" nodeType="withEffect">
                                  <p:stCondLst>
                                    <p:cond delay="0"/>
                                  </p:stCondLst>
                                  <p:childTnLst>
                                    <p:set>
                                      <p:cBhvr>
                                        <p:cTn id="17" dur="1" fill="hold">
                                          <p:stCondLst>
                                            <p:cond delay="0"/>
                                          </p:stCondLst>
                                        </p:cTn>
                                        <p:tgtEl>
                                          <p:spTgt spid="53255"/>
                                        </p:tgtEl>
                                        <p:attrNameLst>
                                          <p:attrName>style.visibility</p:attrName>
                                        </p:attrNameLst>
                                      </p:cBhvr>
                                      <p:to>
                                        <p:strVal val="visible"/>
                                      </p:to>
                                    </p:set>
                                    <p:animEffect transition="in" filter="blinds(horizontal)">
                                      <p:cBhvr>
                                        <p:cTn id="18" dur="500"/>
                                        <p:tgtEl>
                                          <p:spTgt spid="53255"/>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53257"/>
                                        </p:tgtEl>
                                        <p:attrNameLst>
                                          <p:attrName>style.visibility</p:attrName>
                                        </p:attrNameLst>
                                      </p:cBhvr>
                                      <p:to>
                                        <p:strVal val="visible"/>
                                      </p:to>
                                    </p:set>
                                    <p:animEffect transition="in" filter="blinds(horizontal)">
                                      <p:cBhvr>
                                        <p:cTn id="23" dur="500"/>
                                        <p:tgtEl>
                                          <p:spTgt spid="53257"/>
                                        </p:tgtEl>
                                      </p:cBhvr>
                                    </p:animEffect>
                                  </p:childTnLst>
                                </p:cTn>
                              </p:par>
                              <p:par>
                                <p:cTn id="24" presetID="3" presetClass="entr" presetSubtype="10" fill="hold" nodeType="withEffect">
                                  <p:stCondLst>
                                    <p:cond delay="0"/>
                                  </p:stCondLst>
                                  <p:childTnLst>
                                    <p:set>
                                      <p:cBhvr>
                                        <p:cTn id="25" dur="1" fill="hold">
                                          <p:stCondLst>
                                            <p:cond delay="0"/>
                                          </p:stCondLst>
                                        </p:cTn>
                                        <p:tgtEl>
                                          <p:spTgt spid="53258"/>
                                        </p:tgtEl>
                                        <p:attrNameLst>
                                          <p:attrName>style.visibility</p:attrName>
                                        </p:attrNameLst>
                                      </p:cBhvr>
                                      <p:to>
                                        <p:strVal val="visible"/>
                                      </p:to>
                                    </p:set>
                                    <p:animEffect transition="in" filter="blinds(horizontal)">
                                      <p:cBhvr>
                                        <p:cTn id="26" dur="500"/>
                                        <p:tgtEl>
                                          <p:spTgt spid="532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2" grpId="0" animBg="1" autoUpdateAnimBg="0"/>
      <p:bldP spid="53254" grpId="0" animBg="1" autoUpdateAnimBg="0"/>
      <p:bldP spid="53257" grpId="0" animBg="1" autoUpdateAnimBg="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066800"/>
            <a:ext cx="4191000" cy="289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2"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4114800"/>
            <a:ext cx="4495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3"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9600" y="1676400"/>
            <a:ext cx="4621213"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4"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00600" y="4114800"/>
            <a:ext cx="41910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5" name="Rectangle 3"/>
          <p:cNvSpPr>
            <a:spLocks noChangeArrowheads="1"/>
          </p:cNvSpPr>
          <p:nvPr/>
        </p:nvSpPr>
        <p:spPr bwMode="auto">
          <a:xfrm>
            <a:off x="76200" y="685800"/>
            <a:ext cx="74676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黑体" pitchFamily="49" charset="-122"/>
              </a:defRPr>
            </a:lvl1pPr>
            <a:lvl2pPr marL="742950" indent="-285750" eaLnBrk="0" hangingPunct="0">
              <a:defRPr sz="1400">
                <a:solidFill>
                  <a:schemeClr val="tx1"/>
                </a:solidFill>
                <a:latin typeface="Arial" pitchFamily="34" charset="0"/>
                <a:ea typeface="黑体" pitchFamily="49" charset="-122"/>
              </a:defRPr>
            </a:lvl2pPr>
            <a:lvl3pPr marL="1143000" indent="-228600" eaLnBrk="0" hangingPunct="0">
              <a:defRPr sz="1400">
                <a:solidFill>
                  <a:schemeClr val="tx1"/>
                </a:solidFill>
                <a:latin typeface="Arial" pitchFamily="34" charset="0"/>
                <a:ea typeface="黑体" pitchFamily="49" charset="-122"/>
              </a:defRPr>
            </a:lvl3pPr>
            <a:lvl4pPr marL="1600200" indent="-228600" eaLnBrk="0" hangingPunct="0">
              <a:defRPr sz="1400">
                <a:solidFill>
                  <a:schemeClr val="tx1"/>
                </a:solidFill>
                <a:latin typeface="Arial" pitchFamily="34" charset="0"/>
                <a:ea typeface="黑体" pitchFamily="49" charset="-122"/>
              </a:defRPr>
            </a:lvl4pPr>
            <a:lvl5pPr marL="2057400" indent="-228600" eaLnBrk="0" hangingPunct="0">
              <a:defRPr sz="1400">
                <a:solidFill>
                  <a:schemeClr val="tx1"/>
                </a:solidFill>
                <a:latin typeface="Arial" pitchFamily="34" charset="0"/>
                <a:ea typeface="黑体" pitchFamily="49" charset="-122"/>
              </a:defRPr>
            </a:lvl5pPr>
            <a:lvl6pPr marL="2514600" indent="-228600" eaLnBrk="0" fontAlgn="base" hangingPunct="0">
              <a:spcBef>
                <a:spcPct val="0"/>
              </a:spcBef>
              <a:spcAft>
                <a:spcPct val="0"/>
              </a:spcAft>
              <a:defRPr sz="1400">
                <a:solidFill>
                  <a:schemeClr val="tx1"/>
                </a:solidFill>
                <a:latin typeface="Arial" pitchFamily="34" charset="0"/>
                <a:ea typeface="黑体" pitchFamily="49" charset="-122"/>
              </a:defRPr>
            </a:lvl6pPr>
            <a:lvl7pPr marL="2971800" indent="-228600" eaLnBrk="0" fontAlgn="base" hangingPunct="0">
              <a:spcBef>
                <a:spcPct val="0"/>
              </a:spcBef>
              <a:spcAft>
                <a:spcPct val="0"/>
              </a:spcAft>
              <a:defRPr sz="1400">
                <a:solidFill>
                  <a:schemeClr val="tx1"/>
                </a:solidFill>
                <a:latin typeface="Arial" pitchFamily="34" charset="0"/>
                <a:ea typeface="黑体" pitchFamily="49" charset="-122"/>
              </a:defRPr>
            </a:lvl7pPr>
            <a:lvl8pPr marL="3429000" indent="-228600" eaLnBrk="0" fontAlgn="base" hangingPunct="0">
              <a:spcBef>
                <a:spcPct val="0"/>
              </a:spcBef>
              <a:spcAft>
                <a:spcPct val="0"/>
              </a:spcAft>
              <a:defRPr sz="1400">
                <a:solidFill>
                  <a:schemeClr val="tx1"/>
                </a:solidFill>
                <a:latin typeface="Arial" pitchFamily="34" charset="0"/>
                <a:ea typeface="黑体" pitchFamily="49" charset="-122"/>
              </a:defRPr>
            </a:lvl8pPr>
            <a:lvl9pPr marL="3886200" indent="-228600" eaLnBrk="0" fontAlgn="base" hangingPunct="0">
              <a:spcBef>
                <a:spcPct val="0"/>
              </a:spcBef>
              <a:spcAft>
                <a:spcPct val="0"/>
              </a:spcAft>
              <a:defRPr sz="1400">
                <a:solidFill>
                  <a:schemeClr val="tx1"/>
                </a:solidFill>
                <a:latin typeface="Arial" pitchFamily="34" charset="0"/>
                <a:ea typeface="黑体" pitchFamily="49" charset="-122"/>
              </a:defRPr>
            </a:lvl9pPr>
          </a:lstStyle>
          <a:p>
            <a:pPr eaLnBrk="1" hangingPunct="1">
              <a:lnSpc>
                <a:spcPct val="90000"/>
              </a:lnSpc>
              <a:spcBef>
                <a:spcPct val="20000"/>
              </a:spcBef>
              <a:buSzPct val="100000"/>
            </a:pPr>
            <a:r>
              <a:rPr lang="en-US" altLang="zh-CN" sz="1800" b="1">
                <a:solidFill>
                  <a:srgbClr val="E95504"/>
                </a:solidFill>
                <a:latin typeface="微软雅黑" pitchFamily="34" charset="-122"/>
                <a:ea typeface="微软雅黑" pitchFamily="34" charset="-122"/>
              </a:rPr>
              <a:t>■</a:t>
            </a:r>
            <a:r>
              <a:rPr lang="zh-CN" altLang="en-US" sz="1800" b="1">
                <a:latin typeface="微软雅黑" pitchFamily="34" charset="-122"/>
                <a:ea typeface="微软雅黑" pitchFamily="34" charset="-122"/>
              </a:rPr>
              <a:t>考量成本，先硬后软原则</a:t>
            </a:r>
            <a:r>
              <a:rPr lang="en-US" altLang="zh-CN" sz="1800" b="1">
                <a:latin typeface="微软雅黑" pitchFamily="34" charset="-122"/>
                <a:ea typeface="微软雅黑" pitchFamily="34" charset="-122"/>
              </a:rPr>
              <a:t> </a:t>
            </a:r>
            <a:endParaRPr lang="zh-CN" altLang="en-US" sz="1800" b="1">
              <a:latin typeface="微软雅黑" pitchFamily="34" charset="-122"/>
              <a:ea typeface="微软雅黑" pitchFamily="34" charset="-122"/>
            </a:endParaRPr>
          </a:p>
        </p:txBody>
      </p:sp>
      <p:sp>
        <p:nvSpPr>
          <p:cNvPr id="8" name="Rectangle 3"/>
          <p:cNvSpPr txBox="1">
            <a:spLocks noChangeArrowheads="1"/>
          </p:cNvSpPr>
          <p:nvPr/>
        </p:nvSpPr>
        <p:spPr>
          <a:xfrm>
            <a:off x="4572000" y="12229"/>
            <a:ext cx="4419600" cy="759296"/>
          </a:xfrm>
          <a:prstGeom prst="rect">
            <a:avLst/>
          </a:prstGeom>
        </p:spPr>
        <p:txBody>
          <a:bodyPr vert="horz" lIns="91440" tIns="45720" rIns="91440" bIns="45720" rtlCol="0" anchor="b">
            <a:normAutofit/>
          </a:bodyPr>
          <a:lstStyle>
            <a:lvl1pPr algn="l" rtl="0" eaLnBrk="1" fontAlgn="base" hangingPunct="1">
              <a:spcBef>
                <a:spcPct val="0"/>
              </a:spcBef>
              <a:spcAft>
                <a:spcPct val="0"/>
              </a:spcAft>
              <a:defRPr sz="3600" kern="1200" cap="all" spc="-6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Black" pitchFamily="34" charset="0"/>
                <a:ea typeface="微软雅黑" pitchFamily="34" charset="-122"/>
              </a:defRPr>
            </a:lvl2pPr>
            <a:lvl3pPr algn="l" rtl="0" eaLnBrk="1" fontAlgn="base" hangingPunct="1">
              <a:spcBef>
                <a:spcPct val="0"/>
              </a:spcBef>
              <a:spcAft>
                <a:spcPct val="0"/>
              </a:spcAft>
              <a:defRPr sz="3600">
                <a:solidFill>
                  <a:schemeClr val="tx2"/>
                </a:solidFill>
                <a:latin typeface="Arial Black" pitchFamily="34" charset="0"/>
                <a:ea typeface="微软雅黑" pitchFamily="34" charset="-122"/>
              </a:defRPr>
            </a:lvl3pPr>
            <a:lvl4pPr algn="l" rtl="0" eaLnBrk="1" fontAlgn="base" hangingPunct="1">
              <a:spcBef>
                <a:spcPct val="0"/>
              </a:spcBef>
              <a:spcAft>
                <a:spcPct val="0"/>
              </a:spcAft>
              <a:defRPr sz="3600">
                <a:solidFill>
                  <a:schemeClr val="tx2"/>
                </a:solidFill>
                <a:latin typeface="Arial Black" pitchFamily="34" charset="0"/>
                <a:ea typeface="微软雅黑" pitchFamily="34" charset="-122"/>
              </a:defRPr>
            </a:lvl4pPr>
            <a:lvl5pPr algn="l" rtl="0" eaLnBrk="1" fontAlgn="base" hangingPunct="1">
              <a:spcBef>
                <a:spcPct val="0"/>
              </a:spcBef>
              <a:spcAft>
                <a:spcPct val="0"/>
              </a:spcAft>
              <a:defRPr sz="3600">
                <a:solidFill>
                  <a:schemeClr val="tx2"/>
                </a:solidFill>
                <a:latin typeface="Arial Black" pitchFamily="34" charset="0"/>
                <a:ea typeface="微软雅黑" pitchFamily="34" charset="-122"/>
              </a:defRPr>
            </a:lvl5pPr>
            <a:lvl6pPr marL="457200" algn="l" rtl="0" eaLnBrk="1" fontAlgn="base" hangingPunct="1">
              <a:spcBef>
                <a:spcPct val="0"/>
              </a:spcBef>
              <a:spcAft>
                <a:spcPct val="0"/>
              </a:spcAft>
              <a:defRPr sz="3600">
                <a:solidFill>
                  <a:schemeClr val="tx2"/>
                </a:solidFill>
                <a:latin typeface="Arial Black" pitchFamily="34" charset="0"/>
                <a:ea typeface="微软雅黑" pitchFamily="34" charset="-122"/>
              </a:defRPr>
            </a:lvl6pPr>
            <a:lvl7pPr marL="914400" algn="l" rtl="0" eaLnBrk="1" fontAlgn="base" hangingPunct="1">
              <a:spcBef>
                <a:spcPct val="0"/>
              </a:spcBef>
              <a:spcAft>
                <a:spcPct val="0"/>
              </a:spcAft>
              <a:defRPr sz="3600">
                <a:solidFill>
                  <a:schemeClr val="tx2"/>
                </a:solidFill>
                <a:latin typeface="Arial Black" pitchFamily="34" charset="0"/>
                <a:ea typeface="微软雅黑" pitchFamily="34" charset="-122"/>
              </a:defRPr>
            </a:lvl7pPr>
            <a:lvl8pPr marL="1371600" algn="l" rtl="0" eaLnBrk="1" fontAlgn="base" hangingPunct="1">
              <a:spcBef>
                <a:spcPct val="0"/>
              </a:spcBef>
              <a:spcAft>
                <a:spcPct val="0"/>
              </a:spcAft>
              <a:defRPr sz="3600">
                <a:solidFill>
                  <a:schemeClr val="tx2"/>
                </a:solidFill>
                <a:latin typeface="Arial Black" pitchFamily="34" charset="0"/>
                <a:ea typeface="微软雅黑" pitchFamily="34" charset="-122"/>
              </a:defRPr>
            </a:lvl8pPr>
            <a:lvl9pPr marL="1828800" algn="l" rtl="0" eaLnBrk="1" fontAlgn="base" hangingPunct="1">
              <a:spcBef>
                <a:spcPct val="0"/>
              </a:spcBef>
              <a:spcAft>
                <a:spcPct val="0"/>
              </a:spcAft>
              <a:defRPr sz="3600">
                <a:solidFill>
                  <a:schemeClr val="tx2"/>
                </a:solidFill>
                <a:latin typeface="Arial Black" pitchFamily="34" charset="0"/>
                <a:ea typeface="微软雅黑" pitchFamily="34" charset="-122"/>
              </a:defRPr>
            </a:lvl9pPr>
          </a:lstStyle>
          <a:p>
            <a:r>
              <a:rPr lang="zh-CN" altLang="en-US" smtClean="0"/>
              <a:t>架构设计理论与原则</a:t>
            </a:r>
            <a:endParaRPr lang="zh-CN" altLang="en-US" dirty="0" smtClean="0"/>
          </a:p>
        </p:txBody>
      </p:sp>
    </p:spTree>
    <p:extLst>
      <p:ext uri="{BB962C8B-B14F-4D97-AF65-F5344CB8AC3E}">
        <p14:creationId xmlns:p14="http://schemas.microsoft.com/office/powerpoint/2010/main" val="42701185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Load Balancing</a:t>
            </a:r>
            <a:endParaRPr lang="zh-CN" altLang="en-US" dirty="0"/>
          </a:p>
        </p:txBody>
      </p:sp>
      <p:sp>
        <p:nvSpPr>
          <p:cNvPr id="3" name="文本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37338652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a:t>
            </a:r>
            <a:r>
              <a:rPr lang="en-US" baseline="0" dirty="0" smtClean="0"/>
              <a:t> is load balancing?</a:t>
            </a:r>
            <a:endParaRPr lang="en-US" dirty="0"/>
          </a:p>
        </p:txBody>
      </p:sp>
      <p:sp>
        <p:nvSpPr>
          <p:cNvPr id="3" name="Content Placeholder 2"/>
          <p:cNvSpPr>
            <a:spLocks noGrp="1"/>
          </p:cNvSpPr>
          <p:nvPr>
            <p:ph idx="1"/>
          </p:nvPr>
        </p:nvSpPr>
        <p:spPr/>
        <p:txBody>
          <a:bodyPr>
            <a:normAutofit/>
          </a:bodyPr>
          <a:lstStyle/>
          <a:p>
            <a:pPr marL="0" indent="0">
              <a:buNone/>
            </a:pPr>
            <a:r>
              <a:rPr lang="en-US" sz="3200" dirty="0" smtClean="0"/>
              <a:t>Wikipedia:</a:t>
            </a:r>
            <a:r>
              <a:rPr lang="en-US" sz="3200" baseline="0" dirty="0" smtClean="0"/>
              <a:t> “…</a:t>
            </a:r>
            <a:r>
              <a:rPr lang="en-US" sz="3200" b="0" i="0" kern="1200" dirty="0" smtClean="0">
                <a:solidFill>
                  <a:schemeClr val="tx1"/>
                </a:solidFill>
                <a:effectLst/>
                <a:latin typeface="+mn-lt"/>
                <a:ea typeface="+mn-ea"/>
                <a:cs typeface="+mn-cs"/>
              </a:rPr>
              <a:t>methodology to distribute workload across multiple computers …  to achieve optimal resource </a:t>
            </a:r>
            <a:r>
              <a:rPr lang="en-US" sz="3200" i="0" kern="1200" dirty="0" smtClean="0">
                <a:solidFill>
                  <a:srgbClr val="C00000"/>
                </a:solidFill>
                <a:effectLst/>
                <a:latin typeface="+mn-lt"/>
                <a:ea typeface="+mn-ea"/>
                <a:cs typeface="+mn-cs"/>
              </a:rPr>
              <a:t>utilization</a:t>
            </a:r>
            <a:r>
              <a:rPr lang="en-US" sz="3200" b="0" i="0" kern="1200" dirty="0" smtClean="0">
                <a:solidFill>
                  <a:schemeClr val="tx1"/>
                </a:solidFill>
                <a:effectLst/>
                <a:latin typeface="+mn-lt"/>
                <a:ea typeface="+mn-ea"/>
                <a:cs typeface="+mn-cs"/>
              </a:rPr>
              <a:t>, maximize </a:t>
            </a:r>
            <a:r>
              <a:rPr lang="en-US" sz="3200" i="0" kern="1200" dirty="0" smtClean="0">
                <a:solidFill>
                  <a:srgbClr val="C00000"/>
                </a:solidFill>
                <a:effectLst/>
                <a:latin typeface="+mn-lt"/>
                <a:ea typeface="+mn-ea"/>
                <a:cs typeface="+mn-cs"/>
              </a:rPr>
              <a:t>throughput</a:t>
            </a:r>
            <a:r>
              <a:rPr lang="en-US" sz="3200" b="0" i="0" kern="1200" dirty="0" smtClean="0">
                <a:solidFill>
                  <a:schemeClr val="tx1"/>
                </a:solidFill>
                <a:effectLst/>
                <a:latin typeface="+mn-lt"/>
                <a:ea typeface="+mn-ea"/>
                <a:cs typeface="+mn-cs"/>
              </a:rPr>
              <a:t>, minimize </a:t>
            </a:r>
            <a:r>
              <a:rPr lang="en-US" sz="3200" i="0" kern="1200" dirty="0" smtClean="0">
                <a:solidFill>
                  <a:srgbClr val="C00000"/>
                </a:solidFill>
                <a:effectLst/>
                <a:latin typeface="+mn-lt"/>
                <a:ea typeface="+mn-ea"/>
                <a:cs typeface="+mn-cs"/>
              </a:rPr>
              <a:t>response time</a:t>
            </a:r>
            <a:r>
              <a:rPr lang="en-US" sz="3200" b="0" i="0" kern="1200" dirty="0" smtClean="0">
                <a:solidFill>
                  <a:schemeClr val="tx1"/>
                </a:solidFill>
                <a:effectLst/>
                <a:latin typeface="+mn-lt"/>
                <a:ea typeface="+mn-ea"/>
                <a:cs typeface="+mn-cs"/>
              </a:rPr>
              <a:t>, and avoid </a:t>
            </a:r>
            <a:r>
              <a:rPr lang="en-US" sz="3200" i="0" kern="1200" dirty="0" smtClean="0">
                <a:solidFill>
                  <a:srgbClr val="C00000"/>
                </a:solidFill>
                <a:effectLst/>
                <a:latin typeface="+mn-lt"/>
                <a:ea typeface="+mn-ea"/>
                <a:cs typeface="+mn-cs"/>
              </a:rPr>
              <a:t>overload</a:t>
            </a:r>
            <a:r>
              <a:rPr lang="en-US" sz="3200" b="0" i="0" kern="1200" dirty="0" smtClean="0">
                <a:solidFill>
                  <a:schemeClr val="tx1"/>
                </a:solidFill>
                <a:effectLst/>
                <a:latin typeface="+mn-lt"/>
                <a:ea typeface="+mn-ea"/>
                <a:cs typeface="+mn-cs"/>
              </a:rPr>
              <a:t>”</a:t>
            </a:r>
          </a:p>
          <a:p>
            <a:endParaRPr lang="en-US" dirty="0" smtClean="0"/>
          </a:p>
          <a:p>
            <a:pPr marL="0" lvl="0" indent="0" algn="ctr">
              <a:buNone/>
            </a:pPr>
            <a:r>
              <a:rPr lang="en-US" i="1" dirty="0" smtClean="0">
                <a:solidFill>
                  <a:srgbClr val="C00000"/>
                </a:solidFill>
              </a:rPr>
              <a:t>All part of the latency curve</a:t>
            </a:r>
            <a:endParaRPr lang="en-US" i="1" dirty="0">
              <a:solidFill>
                <a:srgbClr val="C00000"/>
              </a:solidFill>
            </a:endParaRPr>
          </a:p>
        </p:txBody>
      </p:sp>
    </p:spTree>
    <p:extLst>
      <p:ext uri="{BB962C8B-B14F-4D97-AF65-F5344CB8AC3E}">
        <p14:creationId xmlns:p14="http://schemas.microsoft.com/office/powerpoint/2010/main" val="2835033128"/>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latency curve</a:t>
            </a:r>
            <a:endParaRPr lang="en-US" dirty="0"/>
          </a:p>
        </p:txBody>
      </p:sp>
      <p:grpSp>
        <p:nvGrpSpPr>
          <p:cNvPr id="10" name="Group 9"/>
          <p:cNvGrpSpPr/>
          <p:nvPr/>
        </p:nvGrpSpPr>
        <p:grpSpPr>
          <a:xfrm>
            <a:off x="990600" y="1938969"/>
            <a:ext cx="6096000" cy="4106231"/>
            <a:chOff x="990600" y="1938969"/>
            <a:chExt cx="6096000" cy="4106231"/>
          </a:xfrm>
        </p:grpSpPr>
        <p:graphicFrame>
          <p:nvGraphicFramePr>
            <p:cNvPr id="5" name="Chart 4"/>
            <p:cNvGraphicFramePr/>
            <p:nvPr>
              <p:extLst>
                <p:ext uri="{D42A27DB-BD31-4B8C-83A1-F6EECF244321}">
                  <p14:modId xmlns:p14="http://schemas.microsoft.com/office/powerpoint/2010/main" val="3164751387"/>
                </p:ext>
              </p:extLst>
            </p:nvPr>
          </p:nvGraphicFramePr>
          <p:xfrm>
            <a:off x="990600" y="1981200"/>
            <a:ext cx="60960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258458" y="1938969"/>
              <a:ext cx="4592004" cy="3451123"/>
            </a:xfrm>
            <a:custGeom>
              <a:avLst/>
              <a:gdLst>
                <a:gd name="connsiteX0" fmla="*/ 0 w 4592004"/>
                <a:gd name="connsiteY0" fmla="*/ 3448279 h 3451123"/>
                <a:gd name="connsiteX1" fmla="*/ 2335576 w 4592004"/>
                <a:gd name="connsiteY1" fmla="*/ 3382178 h 3451123"/>
                <a:gd name="connsiteX2" fmla="*/ 3977089 w 4592004"/>
                <a:gd name="connsiteY2" fmla="*/ 2985571 h 3451123"/>
                <a:gd name="connsiteX3" fmla="*/ 4549966 w 4592004"/>
                <a:gd name="connsiteY3" fmla="*/ 2104221 h 3451123"/>
                <a:gd name="connsiteX4" fmla="*/ 4516915 w 4592004"/>
                <a:gd name="connsiteY4" fmla="*/ 793214 h 3451123"/>
                <a:gd name="connsiteX5" fmla="*/ 4263528 w 4592004"/>
                <a:gd name="connsiteY5" fmla="*/ 0 h 3451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2004" h="3451123">
                  <a:moveTo>
                    <a:pt x="0" y="3448279"/>
                  </a:moveTo>
                  <a:cubicBezTo>
                    <a:pt x="836364" y="3453787"/>
                    <a:pt x="1672728" y="3459296"/>
                    <a:pt x="2335576" y="3382178"/>
                  </a:cubicBezTo>
                  <a:cubicBezTo>
                    <a:pt x="2998424" y="3305060"/>
                    <a:pt x="3608024" y="3198564"/>
                    <a:pt x="3977089" y="2985571"/>
                  </a:cubicBezTo>
                  <a:cubicBezTo>
                    <a:pt x="4346154" y="2772578"/>
                    <a:pt x="4459995" y="2469614"/>
                    <a:pt x="4549966" y="2104221"/>
                  </a:cubicBezTo>
                  <a:cubicBezTo>
                    <a:pt x="4639937" y="1738828"/>
                    <a:pt x="4564655" y="1143918"/>
                    <a:pt x="4516915" y="793214"/>
                  </a:cubicBezTo>
                  <a:cubicBezTo>
                    <a:pt x="4469175" y="442510"/>
                    <a:pt x="4366351" y="221255"/>
                    <a:pt x="4263528" y="0"/>
                  </a:cubicBezTo>
                </a:path>
              </a:pathLst>
            </a:custGeom>
            <a:noFill/>
            <a:ln w="635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Donut 10"/>
          <p:cNvSpPr/>
          <p:nvPr/>
        </p:nvSpPr>
        <p:spPr>
          <a:xfrm rot="19550562">
            <a:off x="5502864" y="4574997"/>
            <a:ext cx="1295400" cy="647700"/>
          </a:xfrm>
          <a:prstGeom prst="donut">
            <a:avLst>
              <a:gd name="adj" fmla="val 5237"/>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a:solidFill>
                <a:schemeClr val="tx1"/>
              </a:solidFill>
            </a:endParaRPr>
          </a:p>
        </p:txBody>
      </p:sp>
      <p:sp>
        <p:nvSpPr>
          <p:cNvPr id="15" name="Line Callout 1 (No Border) 14"/>
          <p:cNvSpPr/>
          <p:nvPr/>
        </p:nvSpPr>
        <p:spPr>
          <a:xfrm>
            <a:off x="7151783" y="1855424"/>
            <a:ext cx="1219200" cy="381000"/>
          </a:xfrm>
          <a:prstGeom prst="callout1">
            <a:avLst>
              <a:gd name="adj1" fmla="val 50557"/>
              <a:gd name="adj2" fmla="val -2911"/>
              <a:gd name="adj3" fmla="val 124066"/>
              <a:gd name="adj4" fmla="val -38333"/>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solidFill>
                  <a:schemeClr val="tx1"/>
                </a:solidFill>
              </a:rPr>
              <a:t>Overload</a:t>
            </a:r>
            <a:endParaRPr lang="en-US" sz="1400" b="1" dirty="0">
              <a:solidFill>
                <a:schemeClr val="tx1"/>
              </a:solidFill>
            </a:endParaRPr>
          </a:p>
        </p:txBody>
      </p:sp>
      <p:sp>
        <p:nvSpPr>
          <p:cNvPr id="16" name="Line Callout 1 (No Border) 15"/>
          <p:cNvSpPr/>
          <p:nvPr/>
        </p:nvSpPr>
        <p:spPr>
          <a:xfrm>
            <a:off x="7312446" y="3101248"/>
            <a:ext cx="1219200" cy="381000"/>
          </a:xfrm>
          <a:prstGeom prst="callout1">
            <a:avLst>
              <a:gd name="adj1" fmla="val 50557"/>
              <a:gd name="adj2" fmla="val -2911"/>
              <a:gd name="adj3" fmla="val 124066"/>
              <a:gd name="adj4" fmla="val -38333"/>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solidFill>
                  <a:schemeClr val="tx1"/>
                </a:solidFill>
              </a:rPr>
              <a:t>Saturation</a:t>
            </a:r>
            <a:endParaRPr lang="en-US" sz="1400" b="1" dirty="0">
              <a:solidFill>
                <a:schemeClr val="tx1"/>
              </a:solidFill>
            </a:endParaRPr>
          </a:p>
        </p:txBody>
      </p:sp>
      <p:sp>
        <p:nvSpPr>
          <p:cNvPr id="17" name="Line Callout 1 (No Border) 16"/>
          <p:cNvSpPr/>
          <p:nvPr/>
        </p:nvSpPr>
        <p:spPr>
          <a:xfrm>
            <a:off x="2743200" y="4874977"/>
            <a:ext cx="1219200" cy="381000"/>
          </a:xfrm>
          <a:prstGeom prst="callout1">
            <a:avLst>
              <a:gd name="adj1" fmla="val 50557"/>
              <a:gd name="adj2" fmla="val -2911"/>
              <a:gd name="adj3" fmla="val 124066"/>
              <a:gd name="adj4" fmla="val -38333"/>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solidFill>
                  <a:schemeClr val="tx1"/>
                </a:solidFill>
              </a:rPr>
              <a:t>Nominal</a:t>
            </a:r>
            <a:endParaRPr lang="en-US" sz="1400" b="1" dirty="0">
              <a:solidFill>
                <a:schemeClr val="tx1"/>
              </a:solidFill>
            </a:endParaRPr>
          </a:p>
        </p:txBody>
      </p:sp>
      <p:sp>
        <p:nvSpPr>
          <p:cNvPr id="18" name="Line Callout 1 (No Border) 17"/>
          <p:cNvSpPr/>
          <p:nvPr/>
        </p:nvSpPr>
        <p:spPr>
          <a:xfrm>
            <a:off x="7151783" y="4898847"/>
            <a:ext cx="1219200" cy="381000"/>
          </a:xfrm>
          <a:prstGeom prst="callout1">
            <a:avLst>
              <a:gd name="adj1" fmla="val 50557"/>
              <a:gd name="adj2" fmla="val -2911"/>
              <a:gd name="adj3" fmla="val -8947"/>
              <a:gd name="adj4" fmla="val -43755"/>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solidFill>
                  <a:schemeClr val="tx1"/>
                </a:solidFill>
              </a:rPr>
              <a:t>Interesting</a:t>
            </a:r>
            <a:endParaRPr lang="en-US" sz="1400" b="1" dirty="0">
              <a:solidFill>
                <a:schemeClr val="tx1"/>
              </a:solidFill>
            </a:endParaRPr>
          </a:p>
        </p:txBody>
      </p:sp>
    </p:spTree>
    <p:extLst>
      <p:ext uri="{BB962C8B-B14F-4D97-AF65-F5344CB8AC3E}">
        <p14:creationId xmlns:p14="http://schemas.microsoft.com/office/powerpoint/2010/main" val="222366870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for real-time systems</a:t>
            </a:r>
            <a:endParaRPr lang="en-US" dirty="0"/>
          </a:p>
        </p:txBody>
      </p:sp>
      <p:grpSp>
        <p:nvGrpSpPr>
          <p:cNvPr id="10" name="Group 9"/>
          <p:cNvGrpSpPr/>
          <p:nvPr/>
        </p:nvGrpSpPr>
        <p:grpSpPr>
          <a:xfrm>
            <a:off x="990600" y="1938969"/>
            <a:ext cx="6096000" cy="4106231"/>
            <a:chOff x="990600" y="1938969"/>
            <a:chExt cx="6096000" cy="4106231"/>
          </a:xfrm>
        </p:grpSpPr>
        <p:graphicFrame>
          <p:nvGraphicFramePr>
            <p:cNvPr id="5" name="Chart 4"/>
            <p:cNvGraphicFramePr/>
            <p:nvPr>
              <p:extLst>
                <p:ext uri="{D42A27DB-BD31-4B8C-83A1-F6EECF244321}">
                  <p14:modId xmlns:p14="http://schemas.microsoft.com/office/powerpoint/2010/main" val="65382063"/>
                </p:ext>
              </p:extLst>
            </p:nvPr>
          </p:nvGraphicFramePr>
          <p:xfrm>
            <a:off x="990600" y="1981200"/>
            <a:ext cx="60960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258458" y="1938969"/>
              <a:ext cx="4592004" cy="3451123"/>
            </a:xfrm>
            <a:custGeom>
              <a:avLst/>
              <a:gdLst>
                <a:gd name="connsiteX0" fmla="*/ 0 w 4592004"/>
                <a:gd name="connsiteY0" fmla="*/ 3448279 h 3451123"/>
                <a:gd name="connsiteX1" fmla="*/ 2335576 w 4592004"/>
                <a:gd name="connsiteY1" fmla="*/ 3382178 h 3451123"/>
                <a:gd name="connsiteX2" fmla="*/ 3977089 w 4592004"/>
                <a:gd name="connsiteY2" fmla="*/ 2985571 h 3451123"/>
                <a:gd name="connsiteX3" fmla="*/ 4549966 w 4592004"/>
                <a:gd name="connsiteY3" fmla="*/ 2104221 h 3451123"/>
                <a:gd name="connsiteX4" fmla="*/ 4516915 w 4592004"/>
                <a:gd name="connsiteY4" fmla="*/ 793214 h 3451123"/>
                <a:gd name="connsiteX5" fmla="*/ 4263528 w 4592004"/>
                <a:gd name="connsiteY5" fmla="*/ 0 h 3451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2004" h="3451123">
                  <a:moveTo>
                    <a:pt x="0" y="3448279"/>
                  </a:moveTo>
                  <a:cubicBezTo>
                    <a:pt x="836364" y="3453787"/>
                    <a:pt x="1672728" y="3459296"/>
                    <a:pt x="2335576" y="3382178"/>
                  </a:cubicBezTo>
                  <a:cubicBezTo>
                    <a:pt x="2998424" y="3305060"/>
                    <a:pt x="3608024" y="3198564"/>
                    <a:pt x="3977089" y="2985571"/>
                  </a:cubicBezTo>
                  <a:cubicBezTo>
                    <a:pt x="4346154" y="2772578"/>
                    <a:pt x="4459995" y="2469614"/>
                    <a:pt x="4549966" y="2104221"/>
                  </a:cubicBezTo>
                  <a:cubicBezTo>
                    <a:pt x="4639937" y="1738828"/>
                    <a:pt x="4564655" y="1143918"/>
                    <a:pt x="4516915" y="793214"/>
                  </a:cubicBezTo>
                  <a:cubicBezTo>
                    <a:pt x="4469175" y="442510"/>
                    <a:pt x="4366351" y="221255"/>
                    <a:pt x="4263528" y="0"/>
                  </a:cubicBezTo>
                </a:path>
              </a:pathLst>
            </a:custGeom>
            <a:noFill/>
            <a:ln w="635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 name="Straight Connector 3"/>
          <p:cNvCxnSpPr/>
          <p:nvPr/>
        </p:nvCxnSpPr>
        <p:spPr>
          <a:xfrm>
            <a:off x="5181600" y="1848908"/>
            <a:ext cx="0" cy="3637492"/>
          </a:xfrm>
          <a:prstGeom prst="line">
            <a:avLst/>
          </a:prstGeom>
          <a:ln w="50800">
            <a:solidFill>
              <a:srgbClr val="00B050"/>
            </a:solidFill>
          </a:ln>
        </p:spPr>
        <p:style>
          <a:lnRef idx="1">
            <a:schemeClr val="accent1"/>
          </a:lnRef>
          <a:fillRef idx="0">
            <a:schemeClr val="accent1"/>
          </a:fillRef>
          <a:effectRef idx="0">
            <a:schemeClr val="accent1"/>
          </a:effectRef>
          <a:fontRef idx="minor">
            <a:schemeClr val="tx1"/>
          </a:fontRef>
        </p:style>
      </p:cxnSp>
      <p:sp>
        <p:nvSpPr>
          <p:cNvPr id="14" name="Line Callout 1 (No Border) 13"/>
          <p:cNvSpPr/>
          <p:nvPr/>
        </p:nvSpPr>
        <p:spPr>
          <a:xfrm>
            <a:off x="2667000" y="4034010"/>
            <a:ext cx="1627646" cy="381000"/>
          </a:xfrm>
          <a:prstGeom prst="callout1">
            <a:avLst>
              <a:gd name="adj1" fmla="val 50557"/>
              <a:gd name="adj2" fmla="val 97390"/>
              <a:gd name="adj3" fmla="val 314909"/>
              <a:gd name="adj4" fmla="val 153233"/>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tx1"/>
                </a:solidFill>
              </a:rPr>
              <a:t>Low latency at given load</a:t>
            </a:r>
          </a:p>
        </p:txBody>
      </p:sp>
    </p:spTree>
    <p:extLst>
      <p:ext uri="{BB962C8B-B14F-4D97-AF65-F5344CB8AC3E}">
        <p14:creationId xmlns:p14="http://schemas.microsoft.com/office/powerpoint/2010/main" val="33659639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几个基础概念</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a:xfrm>
            <a:off x="251520" y="1772816"/>
            <a:ext cx="8229600" cy="4381947"/>
          </a:xfrm>
        </p:spPr>
        <p:txBody>
          <a:bodyPr/>
          <a:lstStyle/>
          <a:p>
            <a:r>
              <a:rPr lang="en-US" altLang="zh-CN" dirty="0" smtClean="0">
                <a:latin typeface="微软雅黑" pitchFamily="34" charset="-122"/>
                <a:ea typeface="微软雅黑" pitchFamily="34" charset="-122"/>
              </a:rPr>
              <a:t>Write-Ahead Log</a:t>
            </a:r>
          </a:p>
          <a:p>
            <a:r>
              <a:rPr lang="en-US" altLang="zh-CN" dirty="0" smtClean="0">
                <a:latin typeface="微软雅黑" pitchFamily="34" charset="-122"/>
                <a:ea typeface="微软雅黑" pitchFamily="34" charset="-122"/>
              </a:rPr>
              <a:t>Redo </a:t>
            </a:r>
          </a:p>
          <a:p>
            <a:pPr lvl="1"/>
            <a:r>
              <a:rPr lang="en-US" altLang="zh-CN" dirty="0" smtClean="0">
                <a:latin typeface="微软雅黑" pitchFamily="34" charset="-122"/>
                <a:ea typeface="微软雅黑" pitchFamily="34" charset="-122"/>
              </a:rPr>
              <a:t>Logical</a:t>
            </a:r>
          </a:p>
          <a:p>
            <a:pPr lvl="1"/>
            <a:r>
              <a:rPr lang="en-US" altLang="zh-CN" dirty="0" smtClean="0">
                <a:latin typeface="微软雅黑" pitchFamily="34" charset="-122"/>
                <a:ea typeface="微软雅黑" pitchFamily="34" charset="-122"/>
              </a:rPr>
              <a:t>Physical</a:t>
            </a:r>
          </a:p>
          <a:p>
            <a:pPr lvl="1"/>
            <a:r>
              <a:rPr lang="en-US" altLang="zh-CN" dirty="0" smtClean="0">
                <a:latin typeface="微软雅黑" pitchFamily="34" charset="-122"/>
                <a:ea typeface="微软雅黑" pitchFamily="34" charset="-122"/>
              </a:rPr>
              <a:t>Physiological</a:t>
            </a:r>
          </a:p>
          <a:p>
            <a:r>
              <a:rPr lang="en-US" altLang="zh-CN" dirty="0" smtClean="0">
                <a:latin typeface="微软雅黑" pitchFamily="34" charset="-122"/>
                <a:ea typeface="微软雅黑" pitchFamily="34" charset="-122"/>
              </a:rPr>
              <a:t>Undo</a:t>
            </a:r>
          </a:p>
          <a:p>
            <a:r>
              <a:rPr lang="zh-CN" altLang="en-US" dirty="0">
                <a:latin typeface="微软雅黑" pitchFamily="34" charset="-122"/>
                <a:ea typeface="微软雅黑" pitchFamily="34" charset="-122"/>
              </a:rPr>
              <a:t>事务</a:t>
            </a:r>
            <a:r>
              <a:rPr lang="zh-CN" altLang="en-US" dirty="0" smtClean="0">
                <a:latin typeface="微软雅黑" pitchFamily="34" charset="-122"/>
                <a:ea typeface="微软雅黑" pitchFamily="34" charset="-122"/>
              </a:rPr>
              <a:t>槽－事务标识</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SCN – </a:t>
            </a:r>
            <a:r>
              <a:rPr lang="zh-CN" altLang="en-US" dirty="0" smtClean="0">
                <a:latin typeface="微软雅黑" pitchFamily="34" charset="-122"/>
                <a:ea typeface="微软雅黑" pitchFamily="34" charset="-122"/>
              </a:rPr>
              <a:t>系统变更统一时间戳（逻辑时钟）</a:t>
            </a:r>
            <a:endParaRPr lang="zh-CN" altLang="en-US" dirty="0">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912" y="1844824"/>
            <a:ext cx="4921002" cy="2449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7614385"/>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for batch systems</a:t>
            </a:r>
            <a:endParaRPr lang="en-US" dirty="0"/>
          </a:p>
        </p:txBody>
      </p:sp>
      <p:grpSp>
        <p:nvGrpSpPr>
          <p:cNvPr id="10" name="Group 9"/>
          <p:cNvGrpSpPr/>
          <p:nvPr/>
        </p:nvGrpSpPr>
        <p:grpSpPr>
          <a:xfrm>
            <a:off x="990600" y="1938969"/>
            <a:ext cx="6096000" cy="4106231"/>
            <a:chOff x="990600" y="1938969"/>
            <a:chExt cx="6096000" cy="4106231"/>
          </a:xfrm>
        </p:grpSpPr>
        <p:graphicFrame>
          <p:nvGraphicFramePr>
            <p:cNvPr id="5" name="Chart 4"/>
            <p:cNvGraphicFramePr/>
            <p:nvPr>
              <p:extLst>
                <p:ext uri="{D42A27DB-BD31-4B8C-83A1-F6EECF244321}">
                  <p14:modId xmlns:p14="http://schemas.microsoft.com/office/powerpoint/2010/main" val="806334783"/>
                </p:ext>
              </p:extLst>
            </p:nvPr>
          </p:nvGraphicFramePr>
          <p:xfrm>
            <a:off x="990600" y="1981200"/>
            <a:ext cx="60960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258458" y="1938969"/>
              <a:ext cx="4592004" cy="3451123"/>
            </a:xfrm>
            <a:custGeom>
              <a:avLst/>
              <a:gdLst>
                <a:gd name="connsiteX0" fmla="*/ 0 w 4592004"/>
                <a:gd name="connsiteY0" fmla="*/ 3448279 h 3451123"/>
                <a:gd name="connsiteX1" fmla="*/ 2335576 w 4592004"/>
                <a:gd name="connsiteY1" fmla="*/ 3382178 h 3451123"/>
                <a:gd name="connsiteX2" fmla="*/ 3977089 w 4592004"/>
                <a:gd name="connsiteY2" fmla="*/ 2985571 h 3451123"/>
                <a:gd name="connsiteX3" fmla="*/ 4549966 w 4592004"/>
                <a:gd name="connsiteY3" fmla="*/ 2104221 h 3451123"/>
                <a:gd name="connsiteX4" fmla="*/ 4516915 w 4592004"/>
                <a:gd name="connsiteY4" fmla="*/ 793214 h 3451123"/>
                <a:gd name="connsiteX5" fmla="*/ 4263528 w 4592004"/>
                <a:gd name="connsiteY5" fmla="*/ 0 h 3451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2004" h="3451123">
                  <a:moveTo>
                    <a:pt x="0" y="3448279"/>
                  </a:moveTo>
                  <a:cubicBezTo>
                    <a:pt x="836364" y="3453787"/>
                    <a:pt x="1672728" y="3459296"/>
                    <a:pt x="2335576" y="3382178"/>
                  </a:cubicBezTo>
                  <a:cubicBezTo>
                    <a:pt x="2998424" y="3305060"/>
                    <a:pt x="3608024" y="3198564"/>
                    <a:pt x="3977089" y="2985571"/>
                  </a:cubicBezTo>
                  <a:cubicBezTo>
                    <a:pt x="4346154" y="2772578"/>
                    <a:pt x="4459995" y="2469614"/>
                    <a:pt x="4549966" y="2104221"/>
                  </a:cubicBezTo>
                  <a:cubicBezTo>
                    <a:pt x="4639937" y="1738828"/>
                    <a:pt x="4564655" y="1143918"/>
                    <a:pt x="4516915" y="793214"/>
                  </a:cubicBezTo>
                  <a:cubicBezTo>
                    <a:pt x="4469175" y="442510"/>
                    <a:pt x="4366351" y="221255"/>
                    <a:pt x="4263528" y="0"/>
                  </a:cubicBezTo>
                </a:path>
              </a:pathLst>
            </a:custGeom>
            <a:noFill/>
            <a:ln w="635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 name="Straight Connector 3"/>
          <p:cNvCxnSpPr/>
          <p:nvPr/>
        </p:nvCxnSpPr>
        <p:spPr>
          <a:xfrm>
            <a:off x="2258458" y="4390222"/>
            <a:ext cx="5132942" cy="0"/>
          </a:xfrm>
          <a:prstGeom prst="line">
            <a:avLst/>
          </a:prstGeom>
          <a:ln w="50800">
            <a:solidFill>
              <a:srgbClr val="00B050"/>
            </a:solidFill>
          </a:ln>
        </p:spPr>
        <p:style>
          <a:lnRef idx="1">
            <a:schemeClr val="accent1"/>
          </a:lnRef>
          <a:fillRef idx="0">
            <a:schemeClr val="accent1"/>
          </a:fillRef>
          <a:effectRef idx="0">
            <a:schemeClr val="accent1"/>
          </a:effectRef>
          <a:fontRef idx="minor">
            <a:schemeClr val="tx1"/>
          </a:fontRef>
        </p:style>
      </p:cxnSp>
      <p:sp>
        <p:nvSpPr>
          <p:cNvPr id="14" name="Line Callout 1 (No Border) 13"/>
          <p:cNvSpPr/>
          <p:nvPr/>
        </p:nvSpPr>
        <p:spPr>
          <a:xfrm>
            <a:off x="3536366" y="3238500"/>
            <a:ext cx="2036188" cy="381000"/>
          </a:xfrm>
          <a:prstGeom prst="callout1">
            <a:avLst>
              <a:gd name="adj1" fmla="val 50557"/>
              <a:gd name="adj2" fmla="val 97390"/>
              <a:gd name="adj3" fmla="val 300450"/>
              <a:gd name="adj4" fmla="val 154376"/>
            </a:avLst>
          </a:prstGeom>
          <a:noFill/>
          <a:ln w="38100">
            <a:solidFill>
              <a:srgbClr val="C00000"/>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tx1"/>
                </a:solidFill>
              </a:rPr>
              <a:t>High Jobs/sec at a reasonable latency </a:t>
            </a:r>
          </a:p>
        </p:txBody>
      </p:sp>
    </p:spTree>
    <p:extLst>
      <p:ext uri="{BB962C8B-B14F-4D97-AF65-F5344CB8AC3E}">
        <p14:creationId xmlns:p14="http://schemas.microsoft.com/office/powerpoint/2010/main" val="178241127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latency curve</a:t>
            </a:r>
            <a:endParaRPr lang="en-US" dirty="0"/>
          </a:p>
        </p:txBody>
      </p:sp>
      <p:graphicFrame>
        <p:nvGraphicFramePr>
          <p:cNvPr id="4" name="Content Placeholder 6"/>
          <p:cNvGraphicFramePr>
            <a:graphicFrameLocks/>
          </p:cNvGraphicFramePr>
          <p:nvPr>
            <p:extLst>
              <p:ext uri="{D42A27DB-BD31-4B8C-83A1-F6EECF244321}">
                <p14:modId xmlns:p14="http://schemas.microsoft.com/office/powerpoint/2010/main" val="1043823671"/>
              </p:ext>
            </p:extLst>
          </p:nvPr>
        </p:nvGraphicFramePr>
        <p:xfrm>
          <a:off x="1143000" y="1600200"/>
          <a:ext cx="6477000" cy="4602163"/>
        </p:xfrm>
        <a:graphic>
          <a:graphicData uri="http://schemas.openxmlformats.org/drawingml/2006/chart">
            <c:chart xmlns:c="http://schemas.openxmlformats.org/drawingml/2006/chart" xmlns:r="http://schemas.openxmlformats.org/officeDocument/2006/relationships" r:id="rId2"/>
          </a:graphicData>
        </a:graphic>
      </p:graphicFrame>
      <p:sp>
        <p:nvSpPr>
          <p:cNvPr id="5" name="Right Arrow 4"/>
          <p:cNvSpPr/>
          <p:nvPr/>
        </p:nvSpPr>
        <p:spPr>
          <a:xfrm rot="3445078">
            <a:off x="5746059" y="4261727"/>
            <a:ext cx="1447800" cy="685800"/>
          </a:xfrm>
          <a:prstGeom prst="rightArrow">
            <a:avLst/>
          </a:prstGeom>
          <a:solidFill>
            <a:schemeClr val="accent1">
              <a:alpha val="5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352800" y="3130627"/>
            <a:ext cx="3276600" cy="923330"/>
          </a:xfrm>
          <a:prstGeom prst="rect">
            <a:avLst/>
          </a:prstGeom>
          <a:noFill/>
        </p:spPr>
        <p:txBody>
          <a:bodyPr wrap="square" rtlCol="0">
            <a:spAutoFit/>
          </a:bodyPr>
          <a:lstStyle/>
          <a:p>
            <a:r>
              <a:rPr lang="en-US" b="1" dirty="0" smtClean="0"/>
              <a:t>Better load balancing strategies can dramatically improve both latency and throughput</a:t>
            </a:r>
            <a:endParaRPr lang="en-US" b="1" dirty="0"/>
          </a:p>
        </p:txBody>
      </p:sp>
    </p:spTree>
    <p:extLst>
      <p:ext uri="{BB962C8B-B14F-4D97-AF65-F5344CB8AC3E}">
        <p14:creationId xmlns:p14="http://schemas.microsoft.com/office/powerpoint/2010/main" val="138878683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balancing tensions</a:t>
            </a:r>
            <a:endParaRPr lang="en-US" dirty="0"/>
          </a:p>
        </p:txBody>
      </p:sp>
      <p:sp>
        <p:nvSpPr>
          <p:cNvPr id="3" name="Content Placeholder 2"/>
          <p:cNvSpPr>
            <a:spLocks noGrp="1"/>
          </p:cNvSpPr>
          <p:nvPr>
            <p:ph idx="1"/>
          </p:nvPr>
        </p:nvSpPr>
        <p:spPr/>
        <p:txBody>
          <a:bodyPr>
            <a:normAutofit/>
          </a:bodyPr>
          <a:lstStyle/>
          <a:p>
            <a:r>
              <a:rPr lang="en-US" dirty="0" smtClean="0"/>
              <a:t>We want to </a:t>
            </a:r>
            <a:r>
              <a:rPr lang="en-US" dirty="0" smtClean="0">
                <a:solidFill>
                  <a:srgbClr val="C00000"/>
                </a:solidFill>
              </a:rPr>
              <a:t>reduce queue lengths </a:t>
            </a:r>
            <a:r>
              <a:rPr lang="en-US" dirty="0" smtClean="0"/>
              <a:t>in the system to yield </a:t>
            </a:r>
            <a:r>
              <a:rPr lang="en-US" dirty="0" smtClean="0">
                <a:solidFill>
                  <a:srgbClr val="0070C0"/>
                </a:solidFill>
              </a:rPr>
              <a:t>better latency</a:t>
            </a:r>
          </a:p>
          <a:p>
            <a:r>
              <a:rPr lang="en-US" dirty="0" smtClean="0"/>
              <a:t>We want to </a:t>
            </a:r>
            <a:r>
              <a:rPr lang="en-US" dirty="0" smtClean="0">
                <a:solidFill>
                  <a:srgbClr val="C00000"/>
                </a:solidFill>
              </a:rPr>
              <a:t>lengthen queue lengths </a:t>
            </a:r>
            <a:r>
              <a:rPr lang="en-US" dirty="0" smtClean="0"/>
              <a:t>to keep a “buffer” of work to keep busy during irregular traffic and </a:t>
            </a:r>
            <a:r>
              <a:rPr lang="en-US" dirty="0" smtClean="0">
                <a:solidFill>
                  <a:srgbClr val="0070C0"/>
                </a:solidFill>
              </a:rPr>
              <a:t>yield better throughput</a:t>
            </a:r>
          </a:p>
          <a:p>
            <a:r>
              <a:rPr lang="en-US" dirty="0" smtClean="0"/>
              <a:t>For </a:t>
            </a:r>
            <a:r>
              <a:rPr lang="en-US" dirty="0"/>
              <a:t>distributed </a:t>
            </a:r>
            <a:r>
              <a:rPr lang="en-US" dirty="0" smtClean="0"/>
              <a:t>systems, equalizing queue lengths sounds good</a:t>
            </a:r>
            <a:endParaRPr lang="en-US" dirty="0"/>
          </a:p>
          <a:p>
            <a:endParaRPr lang="en-US" dirty="0" smtClean="0"/>
          </a:p>
        </p:txBody>
      </p:sp>
    </p:spTree>
    <p:extLst>
      <p:ext uri="{BB962C8B-B14F-4D97-AF65-F5344CB8AC3E}">
        <p14:creationId xmlns:p14="http://schemas.microsoft.com/office/powerpoint/2010/main" val="182094263"/>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1"/>
          <p:cNvSpPr>
            <a:spLocks noGrp="1" noChangeArrowheads="1"/>
          </p:cNvSpPr>
          <p:nvPr>
            <p:ph type="title"/>
          </p:nvPr>
        </p:nvSpPr>
        <p:spPr/>
        <p:txBody>
          <a:bodyPr/>
          <a:lstStyle/>
          <a:p>
            <a:r>
              <a:rPr lang="en-US" altLang="zh-CN" smtClean="0"/>
              <a:t>Introduction</a:t>
            </a:r>
            <a:endParaRPr lang="en-US" altLang="zh-CN"/>
          </a:p>
        </p:txBody>
      </p:sp>
      <p:sp>
        <p:nvSpPr>
          <p:cNvPr id="4098" name="Rectangle 2"/>
          <p:cNvSpPr>
            <a:spLocks noGrp="1" noChangeArrowheads="1"/>
          </p:cNvSpPr>
          <p:nvPr>
            <p:ph idx="1"/>
          </p:nvPr>
        </p:nvSpPr>
        <p:spPr bwMode="auto">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endParaRPr lang="en-US" altLang="zh-CN" b="0" dirty="0" smtClean="0"/>
          </a:p>
          <a:p>
            <a:pPr marL="342900" indent="-342900">
              <a:buChar char="•"/>
            </a:pPr>
            <a:r>
              <a:rPr lang="en-US" altLang="zh-CN" b="0" dirty="0" smtClean="0"/>
              <a:t>Load </a:t>
            </a:r>
            <a:r>
              <a:rPr lang="en-US" altLang="zh-CN" b="0" dirty="0"/>
              <a:t>Balancing is a technique to spread work between two or more computers, network links, CPUs, hard drives, or other resources, in order to get optimal resource utilization, maximize throughput, and minimize response time.</a:t>
            </a:r>
          </a:p>
          <a:p>
            <a:pPr marL="342900" indent="-342900">
              <a:buChar char="•"/>
            </a:pPr>
            <a:endParaRPr lang="en-US" altLang="zh-CN" b="0" dirty="0" smtClean="0"/>
          </a:p>
          <a:p>
            <a:pPr marL="342900" indent="-342900">
              <a:buChar char="•"/>
            </a:pPr>
            <a:r>
              <a:rPr lang="en-US" altLang="zh-CN" b="0" dirty="0" smtClean="0"/>
              <a:t>Load </a:t>
            </a:r>
            <a:r>
              <a:rPr lang="en-US" altLang="zh-CN" b="0" dirty="0"/>
              <a:t>balancer is a tool that directs a client to the least busy or most appropriate Web server among several servers that contain mirrored contents. </a:t>
            </a:r>
          </a:p>
        </p:txBody>
      </p:sp>
    </p:spTree>
    <p:extLst>
      <p:ext uri="{BB962C8B-B14F-4D97-AF65-F5344CB8AC3E}">
        <p14:creationId xmlns:p14="http://schemas.microsoft.com/office/powerpoint/2010/main" val="210344839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a:xfrm>
            <a:off x="672481" y="669671"/>
            <a:ext cx="7807680" cy="920256"/>
          </a:xfrm>
          <a:ln/>
        </p:spPr>
        <p:txBody>
          <a:bodyPr>
            <a:normAutofit fontScale="90000"/>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Why is load balancing of servers needed?</a:t>
            </a:r>
          </a:p>
        </p:txBody>
      </p:sp>
      <p:sp>
        <p:nvSpPr>
          <p:cNvPr id="5122" name="Rectangle 2"/>
          <p:cNvSpPr>
            <a:spLocks noGrp="1" noChangeArrowheads="1"/>
          </p:cNvSpPr>
          <p:nvPr>
            <p:ph type="subTitle" idx="4294967295"/>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en-US" altLang="zh-CN" b="0" dirty="0"/>
              <a:t>The web server may not be able to handle high volumes of incoming traffic.  </a:t>
            </a:r>
          </a:p>
          <a:p>
            <a:pPr marL="342900" indent="-342900">
              <a:buChar char="•"/>
            </a:pPr>
            <a:endParaRPr lang="en-US" altLang="zh-CN" b="0" dirty="0" smtClean="0"/>
          </a:p>
          <a:p>
            <a:pPr marL="342900" indent="-342900">
              <a:buChar char="•"/>
            </a:pPr>
            <a:r>
              <a:rPr lang="en-US" altLang="zh-CN" b="0" dirty="0" smtClean="0"/>
              <a:t>The </a:t>
            </a:r>
            <a:r>
              <a:rPr lang="en-US" altLang="zh-CN" b="0" dirty="0"/>
              <a:t>users will have to wait until the web server is free to process their requests.</a:t>
            </a:r>
          </a:p>
          <a:p>
            <a:pPr marL="342900" indent="-342900">
              <a:buChar char="•"/>
            </a:pPr>
            <a:endParaRPr lang="en-US" altLang="zh-CN" b="0" dirty="0" smtClean="0"/>
          </a:p>
          <a:p>
            <a:pPr marL="342900" indent="-342900">
              <a:buChar char="•"/>
            </a:pPr>
            <a:r>
              <a:rPr lang="en-US" altLang="zh-CN" b="0" dirty="0" smtClean="0"/>
              <a:t>There </a:t>
            </a:r>
            <a:r>
              <a:rPr lang="en-US" altLang="zh-CN" b="0" dirty="0"/>
              <a:t>may be a situation where upgrading the server hardware will no longer be cost effective.</a:t>
            </a:r>
          </a:p>
        </p:txBody>
      </p:sp>
    </p:spTree>
    <p:extLst>
      <p:ext uri="{BB962C8B-B14F-4D97-AF65-F5344CB8AC3E}">
        <p14:creationId xmlns:p14="http://schemas.microsoft.com/office/powerpoint/2010/main" val="275723305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a:xfrm>
            <a:off x="672481" y="635107"/>
            <a:ext cx="7807680" cy="1144920"/>
          </a:xfrm>
          <a:ln/>
        </p:spPr>
        <p:txBody>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Load-balancing techniques</a:t>
            </a:r>
          </a:p>
        </p:txBody>
      </p:sp>
      <p:sp>
        <p:nvSpPr>
          <p:cNvPr id="6146" name="Text Box 2"/>
          <p:cNvSpPr txBox="1">
            <a:spLocks noChangeArrowheads="1"/>
          </p:cNvSpPr>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eaLnBrk="1" hangingPunct="1">
              <a:spcBef>
                <a:spcPct val="20000"/>
              </a:spcBef>
              <a:spcAft>
                <a:spcPts val="600"/>
              </a:spcAft>
              <a:buFont typeface="Arial" pitchFamily="34" charset="0"/>
              <a:buChar char="•"/>
              <a:defRPr sz="2000" b="0">
                <a:latin typeface="+mn-lt"/>
                <a:ea typeface="+mn-ea"/>
              </a:defRPr>
            </a:lvl1pPr>
            <a:lvl2pPr marL="800100" lvl="1" indent="-342900" eaLnBrk="1" hangingPunct="1">
              <a:spcBef>
                <a:spcPct val="20000"/>
              </a:spcBef>
              <a:buClr>
                <a:schemeClr val="tx2"/>
              </a:buClr>
              <a:buFont typeface="Arial" pitchFamily="34" charset="0"/>
              <a:buChar char="•"/>
              <a:defRPr sz="2000" b="0">
                <a:latin typeface="+mn-lt"/>
                <a:ea typeface="+mn-ea"/>
              </a:defRPr>
            </a:lvl2pPr>
            <a:lvl3pPr marL="1143000" indent="-228600" eaLnBrk="1" hangingPunct="1">
              <a:spcBef>
                <a:spcPct val="20000"/>
              </a:spcBef>
              <a:buClr>
                <a:schemeClr val="tx2"/>
              </a:buClr>
              <a:buFont typeface="Arial" pitchFamily="34" charset="0"/>
              <a:buChar char="•"/>
              <a:defRPr>
                <a:latin typeface="+mn-lt"/>
                <a:ea typeface="+mn-ea"/>
              </a:defRPr>
            </a:lvl3pPr>
            <a:lvl4pPr marL="1600200" indent="-228600" eaLnBrk="1" hangingPunct="1">
              <a:spcBef>
                <a:spcPct val="20000"/>
              </a:spcBef>
              <a:buClr>
                <a:schemeClr val="tx2"/>
              </a:buClr>
              <a:buFont typeface="Arial" pitchFamily="34" charset="0"/>
              <a:buChar char="•"/>
              <a:defRPr>
                <a:latin typeface="+mn-lt"/>
                <a:ea typeface="+mn-ea"/>
              </a:defRPr>
            </a:lvl4pPr>
            <a:lvl5pPr marL="2057400" indent="-228600" eaLnBrk="1" hangingPunct="1">
              <a:spcBef>
                <a:spcPct val="20000"/>
              </a:spcBef>
              <a:buClr>
                <a:schemeClr val="tx2"/>
              </a:buClr>
              <a:buFont typeface="Arial" pitchFamily="34" charset="0"/>
              <a:buChar char="•"/>
              <a:defRPr>
                <a:latin typeface="+mn-lt"/>
                <a:ea typeface="+mn-ea"/>
              </a:defRPr>
            </a:lvl5pPr>
            <a:lvl6pPr marL="2514600" indent="-228600">
              <a:spcBef>
                <a:spcPct val="20000"/>
              </a:spcBef>
              <a:buClr>
                <a:schemeClr val="tx2"/>
              </a:buClr>
              <a:buFont typeface="Arial" pitchFamily="34" charset="0"/>
              <a:buChar char="•"/>
              <a:defRPr sz="1600">
                <a:latin typeface="+mn-lt"/>
                <a:ea typeface="+mn-ea"/>
              </a:defRPr>
            </a:lvl6pPr>
            <a:lvl7pPr marL="2971800" indent="-228600">
              <a:spcBef>
                <a:spcPct val="20000"/>
              </a:spcBef>
              <a:buClr>
                <a:schemeClr val="tx2"/>
              </a:buClr>
              <a:buFont typeface="Arial" pitchFamily="34" charset="0"/>
              <a:buChar char="•"/>
              <a:defRPr sz="1600">
                <a:latin typeface="+mn-lt"/>
                <a:ea typeface="+mn-ea"/>
              </a:defRPr>
            </a:lvl7pPr>
            <a:lvl8pPr marL="3429000" indent="-228600">
              <a:spcBef>
                <a:spcPct val="20000"/>
              </a:spcBef>
              <a:buClr>
                <a:schemeClr val="tx2"/>
              </a:buClr>
              <a:buFont typeface="Arial" pitchFamily="34" charset="0"/>
              <a:buChar char="•"/>
              <a:defRPr sz="1600">
                <a:latin typeface="+mn-lt"/>
                <a:ea typeface="+mn-ea"/>
              </a:defRPr>
            </a:lvl8pPr>
            <a:lvl9pPr marL="3886200" indent="-228600">
              <a:spcBef>
                <a:spcPct val="20000"/>
              </a:spcBef>
              <a:buClr>
                <a:schemeClr val="tx2"/>
              </a:buClr>
              <a:buFont typeface="Arial" pitchFamily="34" charset="0"/>
              <a:buChar char="•"/>
              <a:defRPr sz="1600">
                <a:latin typeface="+mn-lt"/>
                <a:ea typeface="+mn-ea"/>
              </a:defRPr>
            </a:lvl9pPr>
          </a:lstStyle>
          <a:p>
            <a:endParaRPr lang="en-US" altLang="zh-CN" dirty="0" smtClean="0"/>
          </a:p>
          <a:p>
            <a:r>
              <a:rPr lang="en-US" altLang="zh-CN" dirty="0" smtClean="0"/>
              <a:t>Three </a:t>
            </a:r>
            <a:r>
              <a:rPr lang="en-US" altLang="zh-CN" dirty="0"/>
              <a:t>types of load balancers exist:</a:t>
            </a:r>
          </a:p>
          <a:p>
            <a:pPr lvl="1"/>
            <a:r>
              <a:rPr lang="en-US" altLang="zh-CN" dirty="0"/>
              <a:t>Hardware appliances</a:t>
            </a:r>
          </a:p>
          <a:p>
            <a:pPr lvl="1"/>
            <a:r>
              <a:rPr lang="en-US" altLang="zh-CN" dirty="0"/>
              <a:t>Network switches</a:t>
            </a:r>
          </a:p>
          <a:p>
            <a:pPr lvl="1"/>
            <a:r>
              <a:rPr lang="en-US" altLang="zh-CN" dirty="0"/>
              <a:t>Software</a:t>
            </a:r>
          </a:p>
        </p:txBody>
      </p:sp>
    </p:spTree>
    <p:extLst>
      <p:ext uri="{BB962C8B-B14F-4D97-AF65-F5344CB8AC3E}">
        <p14:creationId xmlns:p14="http://schemas.microsoft.com/office/powerpoint/2010/main" val="271505497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a:xfrm>
            <a:off x="672481" y="635107"/>
            <a:ext cx="7807680" cy="1144920"/>
          </a:xfrm>
          <a:ln/>
        </p:spPr>
        <p:txBody>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Load-balancing techniques</a:t>
            </a:r>
          </a:p>
        </p:txBody>
      </p:sp>
      <p:sp>
        <p:nvSpPr>
          <p:cNvPr id="7170" name="Rectangle 2"/>
          <p:cNvSpPr>
            <a:spLocks noGrp="1" noChangeArrowheads="1"/>
          </p:cNvSpPr>
          <p:nvPr>
            <p:ph type="subTitle" idx="4294967295"/>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endParaRPr lang="en-US" altLang="zh-CN" b="0" dirty="0" smtClean="0"/>
          </a:p>
          <a:p>
            <a:pPr marL="342900" indent="-342900">
              <a:buChar char="•"/>
            </a:pPr>
            <a:r>
              <a:rPr lang="en-US" altLang="zh-CN" b="0" dirty="0" smtClean="0"/>
              <a:t>A </a:t>
            </a:r>
            <a:r>
              <a:rPr lang="en-US" altLang="zh-CN" b="0" dirty="0"/>
              <a:t>hardware appliance-based load balancer is a closed box.</a:t>
            </a:r>
          </a:p>
          <a:p>
            <a:pPr marL="342900" indent="-342900">
              <a:buChar char="•"/>
            </a:pPr>
            <a:endParaRPr lang="en-US" altLang="zh-CN" b="0" dirty="0" smtClean="0"/>
          </a:p>
          <a:p>
            <a:pPr marL="342900" indent="-342900">
              <a:buChar char="•"/>
            </a:pPr>
            <a:r>
              <a:rPr lang="en-US" altLang="zh-CN" b="0" dirty="0" smtClean="0"/>
              <a:t>A </a:t>
            </a:r>
            <a:r>
              <a:rPr lang="en-US" altLang="zh-CN" b="0" dirty="0"/>
              <a:t>network switch-based load balancer uses a Layer2 or Layer3 switch to integrate the load-balancing service.</a:t>
            </a:r>
          </a:p>
          <a:p>
            <a:pPr marL="342900" indent="-342900">
              <a:buChar char="•"/>
            </a:pPr>
            <a:endParaRPr lang="en-US" altLang="zh-CN" b="0" dirty="0" smtClean="0"/>
          </a:p>
          <a:p>
            <a:pPr marL="342900" indent="-342900">
              <a:buChar char="•"/>
            </a:pPr>
            <a:r>
              <a:rPr lang="en-US" altLang="zh-CN" b="0" dirty="0" smtClean="0"/>
              <a:t>A </a:t>
            </a:r>
            <a:r>
              <a:rPr lang="en-US" altLang="zh-CN" b="0" dirty="0"/>
              <a:t>software load balancer is software which you can install on a dedicated server.  </a:t>
            </a:r>
          </a:p>
          <a:p>
            <a:pPr marL="342900" indent="-342900">
              <a:buChar char="•"/>
            </a:pPr>
            <a:endParaRPr lang="en-US" altLang="zh-CN" b="0" dirty="0"/>
          </a:p>
        </p:txBody>
      </p:sp>
    </p:spTree>
    <p:extLst>
      <p:ext uri="{BB962C8B-B14F-4D97-AF65-F5344CB8AC3E}">
        <p14:creationId xmlns:p14="http://schemas.microsoft.com/office/powerpoint/2010/main" val="275333069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p:nvPr>
        </p:nvSpPr>
        <p:spPr>
          <a:xfrm>
            <a:off x="672481" y="635107"/>
            <a:ext cx="7807680" cy="1144920"/>
          </a:xfrm>
          <a:ln/>
        </p:spPr>
        <p:txBody>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How to achive load balancing?</a:t>
            </a:r>
          </a:p>
        </p:txBody>
      </p:sp>
      <p:sp>
        <p:nvSpPr>
          <p:cNvPr id="8194" name="Rectangle 2"/>
          <p:cNvSpPr>
            <a:spLocks noGrp="1" noChangeArrowheads="1"/>
          </p:cNvSpPr>
          <p:nvPr>
            <p:ph type="subTitle" idx="4294967295"/>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endParaRPr lang="en-US" altLang="zh-CN" b="0" dirty="0" smtClean="0"/>
          </a:p>
          <a:p>
            <a:pPr marL="342900" indent="-342900">
              <a:buChar char="•"/>
            </a:pPr>
            <a:r>
              <a:rPr lang="en-US" altLang="zh-CN" b="0" dirty="0" smtClean="0"/>
              <a:t>More </a:t>
            </a:r>
            <a:r>
              <a:rPr lang="en-US" altLang="zh-CN" b="0" dirty="0"/>
              <a:t>servers need to be added to distribute the load among the group of servers, which is also known as a server cluster.  </a:t>
            </a:r>
          </a:p>
          <a:p>
            <a:pPr marL="342900" indent="-342900">
              <a:buChar char="•"/>
            </a:pPr>
            <a:endParaRPr lang="en-US" altLang="zh-CN" b="0" dirty="0" smtClean="0"/>
          </a:p>
          <a:p>
            <a:pPr marL="342900" indent="-342900">
              <a:buChar char="•"/>
            </a:pPr>
            <a:r>
              <a:rPr lang="en-US" altLang="zh-CN" b="0" dirty="0" smtClean="0"/>
              <a:t>The </a:t>
            </a:r>
            <a:r>
              <a:rPr lang="en-US" altLang="zh-CN" b="0" dirty="0"/>
              <a:t>load distribution among these servers is known as load balancing.</a:t>
            </a:r>
          </a:p>
          <a:p>
            <a:pPr marL="342900" indent="-342900">
              <a:buChar char="•"/>
            </a:pPr>
            <a:endParaRPr lang="en-US" altLang="zh-CN" b="0" dirty="0" smtClean="0"/>
          </a:p>
          <a:p>
            <a:pPr marL="342900" indent="-342900">
              <a:buChar char="•"/>
            </a:pPr>
            <a:r>
              <a:rPr lang="en-US" altLang="zh-CN" b="0" dirty="0" smtClean="0"/>
              <a:t>Load </a:t>
            </a:r>
            <a:r>
              <a:rPr lang="en-US" altLang="zh-CN" b="0" dirty="0"/>
              <a:t>balancing applies to all types of servers (application server, database server).</a:t>
            </a:r>
          </a:p>
        </p:txBody>
      </p:sp>
    </p:spTree>
    <p:extLst>
      <p:ext uri="{BB962C8B-B14F-4D97-AF65-F5344CB8AC3E}">
        <p14:creationId xmlns:p14="http://schemas.microsoft.com/office/powerpoint/2010/main" val="289602868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a:xfrm>
            <a:off x="672481" y="635107"/>
            <a:ext cx="7807680" cy="1144920"/>
          </a:xfrm>
          <a:ln/>
        </p:spPr>
        <p:txBody>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Software Load Balancers</a:t>
            </a:r>
          </a:p>
        </p:txBody>
      </p:sp>
      <p:sp>
        <p:nvSpPr>
          <p:cNvPr id="9218" name="Rectangle 2"/>
          <p:cNvSpPr>
            <a:spLocks noGrp="1" noChangeArrowheads="1"/>
          </p:cNvSpPr>
          <p:nvPr>
            <p:ph type="subTitle" idx="4294967295"/>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endParaRPr lang="en-US" altLang="zh-CN" b="0" dirty="0" smtClean="0"/>
          </a:p>
          <a:p>
            <a:pPr marL="342900" indent="-342900">
              <a:buChar char="•"/>
            </a:pPr>
            <a:r>
              <a:rPr lang="en-US" altLang="zh-CN" b="0" dirty="0" err="1" smtClean="0"/>
              <a:t>Haproxy</a:t>
            </a:r>
            <a:endParaRPr lang="en-US" altLang="zh-CN" b="0" dirty="0"/>
          </a:p>
          <a:p>
            <a:pPr marL="342900" indent="-342900">
              <a:buChar char="•"/>
            </a:pPr>
            <a:r>
              <a:rPr lang="en-US" altLang="zh-CN" b="0" dirty="0"/>
              <a:t>Pure Load Balancer (PLB)‏</a:t>
            </a:r>
          </a:p>
          <a:p>
            <a:pPr marL="342900" indent="-342900">
              <a:buChar char="•"/>
            </a:pPr>
            <a:r>
              <a:rPr lang="en-US" altLang="zh-CN" b="0" dirty="0" err="1"/>
              <a:t>Perlbal</a:t>
            </a:r>
            <a:endParaRPr lang="en-US" altLang="zh-CN" b="0" dirty="0"/>
          </a:p>
          <a:p>
            <a:pPr marL="342900" indent="-342900">
              <a:buChar char="•"/>
            </a:pPr>
            <a:r>
              <a:rPr lang="en-US" altLang="zh-CN" b="0" dirty="0"/>
              <a:t>Pound</a:t>
            </a:r>
          </a:p>
          <a:p>
            <a:pPr marL="342900" indent="-342900">
              <a:buChar char="•"/>
            </a:pPr>
            <a:r>
              <a:rPr lang="en-US" altLang="zh-CN" b="0" dirty="0"/>
              <a:t>Pen</a:t>
            </a:r>
          </a:p>
          <a:p>
            <a:pPr marL="342900" indent="-342900">
              <a:buChar char="•"/>
            </a:pPr>
            <a:endParaRPr lang="en-US" altLang="zh-CN" b="0" dirty="0"/>
          </a:p>
        </p:txBody>
      </p:sp>
    </p:spTree>
    <p:extLst>
      <p:ext uri="{BB962C8B-B14F-4D97-AF65-F5344CB8AC3E}">
        <p14:creationId xmlns:p14="http://schemas.microsoft.com/office/powerpoint/2010/main" val="207546544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672481" y="635107"/>
            <a:ext cx="7807680" cy="1144920"/>
          </a:xfrm>
          <a:ln/>
        </p:spPr>
        <p:txBody>
          <a:bodyPr/>
          <a:lstStyle/>
          <a:p>
            <a:pPr marL="192963" indent="-192963">
              <a:tabLst>
                <a:tab pos="192963" algn="l"/>
                <a:tab pos="275045" algn="l"/>
                <a:tab pos="682570" algn="l"/>
                <a:tab pos="1090097" algn="l"/>
                <a:tab pos="1497622" algn="l"/>
                <a:tab pos="1905149" algn="l"/>
                <a:tab pos="2312674" algn="l"/>
                <a:tab pos="2720201" algn="l"/>
                <a:tab pos="3127726" algn="l"/>
                <a:tab pos="3535253" algn="l"/>
                <a:tab pos="3942778" algn="l"/>
                <a:tab pos="4350305" algn="l"/>
                <a:tab pos="4757830" algn="l"/>
                <a:tab pos="5165357" algn="l"/>
                <a:tab pos="5572882" algn="l"/>
                <a:tab pos="5980409" algn="l"/>
                <a:tab pos="6387934" algn="l"/>
                <a:tab pos="6795461" algn="l"/>
                <a:tab pos="7202986" algn="l"/>
                <a:tab pos="7610513" algn="l"/>
                <a:tab pos="8018038" algn="l"/>
              </a:tabLst>
            </a:pPr>
            <a:r>
              <a:rPr lang="en-US" altLang="zh-CN" sz="2900"/>
              <a:t/>
            </a:r>
            <a:br>
              <a:rPr lang="en-US" altLang="zh-CN" sz="2900"/>
            </a:br>
            <a:r>
              <a:rPr lang="en-US" altLang="zh-CN" sz="2900"/>
              <a:t>Haproxy Load Balancer</a:t>
            </a:r>
          </a:p>
        </p:txBody>
      </p:sp>
      <p:sp>
        <p:nvSpPr>
          <p:cNvPr id="10242" name="Rectangle 2"/>
          <p:cNvSpPr>
            <a:spLocks noGrp="1" noChangeArrowheads="1"/>
          </p:cNvSpPr>
          <p:nvPr>
            <p:ph type="subTitle" idx="4294967295"/>
          </p:nvPr>
        </p:nvSpPr>
        <p:spPr bwMode="auto">
          <a:xfrm>
            <a:off x="745921" y="1939884"/>
            <a:ext cx="7636320" cy="432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endParaRPr lang="en-US" altLang="zh-CN" b="0" dirty="0" smtClean="0"/>
          </a:p>
          <a:p>
            <a:pPr marL="342900" indent="-342900">
              <a:buChar char="•"/>
            </a:pPr>
            <a:r>
              <a:rPr lang="en-US" altLang="zh-CN" b="0" dirty="0" err="1" smtClean="0"/>
              <a:t>HAProxy</a:t>
            </a:r>
            <a:r>
              <a:rPr lang="en-US" altLang="zh-CN" b="0" dirty="0" smtClean="0"/>
              <a:t> </a:t>
            </a:r>
            <a:r>
              <a:rPr lang="en-US" altLang="zh-CN" b="0" dirty="0"/>
              <a:t>is a free, very fast and reliable solution offering high availability, load balancing, and </a:t>
            </a:r>
            <a:r>
              <a:rPr lang="en-US" altLang="zh-CN" b="0" dirty="0" err="1"/>
              <a:t>proxying</a:t>
            </a:r>
            <a:r>
              <a:rPr lang="en-US" altLang="zh-CN" b="0" dirty="0"/>
              <a:t> for TCP and HTTP-based applications. </a:t>
            </a:r>
          </a:p>
          <a:p>
            <a:pPr marL="342900" indent="-342900">
              <a:buChar char="•"/>
            </a:pPr>
            <a:endParaRPr lang="en-US" altLang="zh-CN" b="0" dirty="0"/>
          </a:p>
        </p:txBody>
      </p:sp>
    </p:spTree>
    <p:extLst>
      <p:ext uri="{BB962C8B-B14F-4D97-AF65-F5344CB8AC3E}">
        <p14:creationId xmlns:p14="http://schemas.microsoft.com/office/powerpoint/2010/main" val="3810844207"/>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如何实现原子性</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r>
              <a:rPr lang="zh-CN" altLang="en-US" dirty="0">
                <a:latin typeface="微软雅黑" pitchFamily="34" charset="-122"/>
                <a:ea typeface="微软雅黑" pitchFamily="34" charset="-122"/>
                <a:sym typeface="Wingdings" pitchFamily="2" charset="2"/>
              </a:rPr>
              <a:t>一</a:t>
            </a:r>
            <a:r>
              <a:rPr lang="zh-CN" altLang="en-US" dirty="0" smtClean="0">
                <a:latin typeface="微软雅黑" pitchFamily="34" charset="-122"/>
                <a:ea typeface="微软雅黑" pitchFamily="34" charset="-122"/>
                <a:sym typeface="Wingdings" pitchFamily="2" charset="2"/>
              </a:rPr>
              <a:t>个简单购物场景</a:t>
            </a:r>
            <a:endParaRPr lang="en-US" altLang="zh-CN" dirty="0" smtClean="0">
              <a:latin typeface="微软雅黑" pitchFamily="34" charset="-122"/>
              <a:ea typeface="微软雅黑" pitchFamily="34" charset="-122"/>
              <a:sym typeface="Wingdings" pitchFamily="2" charset="2"/>
            </a:endParaRPr>
          </a:p>
          <a:p>
            <a:pPr lvl="1"/>
            <a:r>
              <a:rPr lang="en-US" altLang="zh-CN" dirty="0" smtClean="0">
                <a:latin typeface="微软雅黑" pitchFamily="34" charset="-122"/>
                <a:ea typeface="微软雅黑" pitchFamily="34" charset="-122"/>
                <a:sym typeface="Wingdings" pitchFamily="2" charset="2"/>
              </a:rPr>
              <a:t>A</a:t>
            </a:r>
            <a:r>
              <a:rPr lang="zh-CN" altLang="en-US" dirty="0" smtClean="0">
                <a:latin typeface="微软雅黑" pitchFamily="34" charset="-122"/>
                <a:ea typeface="微软雅黑" pitchFamily="34" charset="-122"/>
                <a:sym typeface="Wingdings" pitchFamily="2" charset="2"/>
              </a:rPr>
              <a:t>卖一件衣服给</a:t>
            </a:r>
            <a:r>
              <a:rPr lang="en-US" altLang="zh-CN" dirty="0" smtClean="0">
                <a:latin typeface="微软雅黑" pitchFamily="34" charset="-122"/>
                <a:ea typeface="微软雅黑" pitchFamily="34" charset="-122"/>
                <a:sym typeface="Wingdings" pitchFamily="2" charset="2"/>
              </a:rPr>
              <a:t>B</a:t>
            </a:r>
          </a:p>
          <a:p>
            <a:pPr lvl="1"/>
            <a:r>
              <a:rPr lang="en-US" altLang="zh-CN" dirty="0">
                <a:latin typeface="微软雅黑" pitchFamily="34" charset="-122"/>
                <a:ea typeface="微软雅黑" pitchFamily="34" charset="-122"/>
                <a:sym typeface="Wingdings" pitchFamily="2" charset="2"/>
              </a:rPr>
              <a:t>A</a:t>
            </a:r>
            <a:r>
              <a:rPr lang="zh-CN" altLang="en-US" dirty="0">
                <a:latin typeface="微软雅黑" pitchFamily="34" charset="-122"/>
                <a:ea typeface="微软雅黑" pitchFamily="34" charset="-122"/>
                <a:sym typeface="Wingdings" pitchFamily="2" charset="2"/>
              </a:rPr>
              <a:t>的衣服库存</a:t>
            </a:r>
            <a:r>
              <a:rPr lang="en-US" altLang="zh-CN" dirty="0">
                <a:latin typeface="微软雅黑" pitchFamily="34" charset="-122"/>
                <a:ea typeface="微软雅黑" pitchFamily="34" charset="-122"/>
                <a:sym typeface="Wingdings" pitchFamily="2" charset="2"/>
              </a:rPr>
              <a:t>-1</a:t>
            </a:r>
          </a:p>
          <a:p>
            <a:pPr lvl="1"/>
            <a:r>
              <a:rPr lang="en-US" altLang="zh-CN" dirty="0">
                <a:latin typeface="微软雅黑" pitchFamily="34" charset="-122"/>
                <a:ea typeface="微软雅黑" pitchFamily="34" charset="-122"/>
                <a:sym typeface="Wingdings" pitchFamily="2" charset="2"/>
              </a:rPr>
              <a:t>A</a:t>
            </a:r>
            <a:r>
              <a:rPr lang="zh-CN" altLang="en-US" dirty="0">
                <a:latin typeface="微软雅黑" pitchFamily="34" charset="-122"/>
                <a:ea typeface="微软雅黑" pitchFamily="34" charset="-122"/>
                <a:sym typeface="Wingdings" pitchFamily="2" charset="2"/>
              </a:rPr>
              <a:t>的资金</a:t>
            </a:r>
            <a:r>
              <a:rPr lang="en-US" altLang="zh-CN" dirty="0">
                <a:latin typeface="微软雅黑" pitchFamily="34" charset="-122"/>
                <a:ea typeface="微软雅黑" pitchFamily="34" charset="-122"/>
                <a:sym typeface="Wingdings" pitchFamily="2" charset="2"/>
              </a:rPr>
              <a:t>+N</a:t>
            </a:r>
          </a:p>
          <a:p>
            <a:pPr lvl="1"/>
            <a:r>
              <a:rPr lang="en-US" altLang="zh-CN" dirty="0">
                <a:latin typeface="微软雅黑" pitchFamily="34" charset="-122"/>
                <a:ea typeface="微软雅黑" pitchFamily="34" charset="-122"/>
                <a:sym typeface="Wingdings" pitchFamily="2" charset="2"/>
              </a:rPr>
              <a:t>B</a:t>
            </a:r>
            <a:r>
              <a:rPr lang="zh-CN" altLang="en-US" dirty="0">
                <a:latin typeface="微软雅黑" pitchFamily="34" charset="-122"/>
                <a:ea typeface="微软雅黑" pitchFamily="34" charset="-122"/>
                <a:sym typeface="Wingdings" pitchFamily="2" charset="2"/>
              </a:rPr>
              <a:t>的衣服库存</a:t>
            </a:r>
            <a:r>
              <a:rPr lang="en-US" altLang="zh-CN" dirty="0">
                <a:latin typeface="微软雅黑" pitchFamily="34" charset="-122"/>
                <a:ea typeface="微软雅黑" pitchFamily="34" charset="-122"/>
                <a:sym typeface="Wingdings" pitchFamily="2" charset="2"/>
              </a:rPr>
              <a:t>+1</a:t>
            </a:r>
          </a:p>
          <a:p>
            <a:pPr lvl="1"/>
            <a:r>
              <a:rPr lang="en-US" altLang="zh-CN" dirty="0">
                <a:latin typeface="微软雅黑" pitchFamily="34" charset="-122"/>
                <a:ea typeface="微软雅黑" pitchFamily="34" charset="-122"/>
                <a:sym typeface="Wingdings" pitchFamily="2" charset="2"/>
              </a:rPr>
              <a:t>B</a:t>
            </a:r>
            <a:r>
              <a:rPr lang="zh-CN" altLang="en-US" dirty="0">
                <a:latin typeface="微软雅黑" pitchFamily="34" charset="-122"/>
                <a:ea typeface="微软雅黑" pitchFamily="34" charset="-122"/>
                <a:sym typeface="Wingdings" pitchFamily="2" charset="2"/>
              </a:rPr>
              <a:t>的资金</a:t>
            </a:r>
            <a:r>
              <a:rPr lang="en-US" altLang="zh-CN" dirty="0">
                <a:latin typeface="微软雅黑" pitchFamily="34" charset="-122"/>
                <a:ea typeface="微软雅黑" pitchFamily="34" charset="-122"/>
                <a:sym typeface="Wingdings" pitchFamily="2" charset="2"/>
              </a:rPr>
              <a:t>-</a:t>
            </a:r>
            <a:r>
              <a:rPr lang="en-US" altLang="zh-CN" dirty="0" smtClean="0">
                <a:latin typeface="微软雅黑" pitchFamily="34" charset="-122"/>
                <a:ea typeface="微软雅黑" pitchFamily="34" charset="-122"/>
                <a:sym typeface="Wingdings" pitchFamily="2" charset="2"/>
              </a:rPr>
              <a:t>N</a:t>
            </a:r>
            <a:endParaRPr lang="en-US" altLang="zh-CN" dirty="0">
              <a:latin typeface="微软雅黑" pitchFamily="34" charset="-122"/>
              <a:ea typeface="微软雅黑" pitchFamily="34" charset="-122"/>
              <a:sym typeface="Wingdings" pitchFamily="2" charset="2"/>
            </a:endParaRPr>
          </a:p>
        </p:txBody>
      </p:sp>
    </p:spTree>
    <p:extLst>
      <p:ext uri="{BB962C8B-B14F-4D97-AF65-F5344CB8AC3E}">
        <p14:creationId xmlns:p14="http://schemas.microsoft.com/office/powerpoint/2010/main" val="979481638"/>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txBox="1">
            <a:spLocks noGrp="1"/>
          </p:cNvSpPr>
          <p:nvPr>
            <p:ph type="body" idx="4294967295"/>
          </p:nvPr>
        </p:nvSpPr>
        <p:spPr>
          <a:xfrm>
            <a:off x="381600" y="1404360"/>
            <a:ext cx="8382240" cy="1585049"/>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dirty="0"/>
              <a:t> Built-in or user-defined through callback</a:t>
            </a:r>
          </a:p>
          <a:p>
            <a:pPr marL="800100" lvl="1" indent="-342900"/>
            <a:r>
              <a:rPr lang="de-DE" dirty="0"/>
              <a:t>Round robin, Random, Random once</a:t>
            </a:r>
          </a:p>
          <a:p>
            <a:pPr marL="800100" lvl="1" indent="-342900"/>
            <a:r>
              <a:rPr lang="de-DE" dirty="0"/>
              <a:t>1.3 – kind of adaptive by setting limits for slave lag</a:t>
            </a:r>
          </a:p>
          <a:p>
            <a:pPr marL="800100" lvl="1" indent="-342900"/>
            <a:r>
              <a:rPr lang="de-DE" dirty="0"/>
              <a:t>1.4 – nodes can be assigned a weight/probability</a:t>
            </a:r>
          </a:p>
        </p:txBody>
      </p:sp>
      <p:sp>
        <p:nvSpPr>
          <p:cNvPr id="3" name="标题 2"/>
          <p:cNvSpPr txBox="1">
            <a:spLocks noGrp="1"/>
          </p:cNvSpPr>
          <p:nvPr>
            <p:ph type="title" idx="4294967295"/>
          </p:nvPr>
        </p:nvSpPr>
        <p:spPr>
          <a:xfrm>
            <a:off x="380520" y="0"/>
            <a:ext cx="8380440" cy="1528560"/>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de-DE"/>
              <a:t>Load Balancing</a:t>
            </a:r>
          </a:p>
        </p:txBody>
      </p:sp>
      <p:sp>
        <p:nvSpPr>
          <p:cNvPr id="4" name="矩形 3"/>
          <p:cNvSpPr/>
          <p:nvPr/>
        </p:nvSpPr>
        <p:spPr>
          <a:xfrm>
            <a:off x="2541600" y="3600000"/>
            <a:ext cx="2160000" cy="540000"/>
          </a:xfrm>
          <a:prstGeom prst="rect">
            <a:avLst/>
          </a:prstGeom>
          <a:solidFill>
            <a:srgbClr val="CCCCCC"/>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Client</a:t>
            </a:r>
          </a:p>
        </p:txBody>
      </p:sp>
      <p:sp>
        <p:nvSpPr>
          <p:cNvPr id="5" name="TextBox 4"/>
          <p:cNvSpPr txBox="1"/>
          <p:nvPr/>
        </p:nvSpPr>
        <p:spPr>
          <a:xfrm>
            <a:off x="1007999" y="4284360"/>
            <a:ext cx="1113480"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Writes</a:t>
            </a:r>
          </a:p>
        </p:txBody>
      </p:sp>
      <p:sp>
        <p:nvSpPr>
          <p:cNvPr id="6" name="TextBox 5"/>
          <p:cNvSpPr txBox="1"/>
          <p:nvPr/>
        </p:nvSpPr>
        <p:spPr>
          <a:xfrm>
            <a:off x="3780360" y="4284360"/>
            <a:ext cx="3819959"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Load Balancing of Reads</a:t>
            </a:r>
          </a:p>
        </p:txBody>
      </p:sp>
      <p:sp>
        <p:nvSpPr>
          <p:cNvPr id="7" name="任意多边形 6"/>
          <p:cNvSpPr/>
          <p:nvPr/>
        </p:nvSpPr>
        <p:spPr>
          <a:xfrm>
            <a:off x="648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Master</a:t>
            </a:r>
          </a:p>
        </p:txBody>
      </p:sp>
      <p:sp>
        <p:nvSpPr>
          <p:cNvPr id="8" name="任意多边形 7"/>
          <p:cNvSpPr/>
          <p:nvPr/>
        </p:nvSpPr>
        <p:spPr>
          <a:xfrm>
            <a:off x="65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sp>
        <p:nvSpPr>
          <p:cNvPr id="9" name="任意多边形 8"/>
          <p:cNvSpPr/>
          <p:nvPr/>
        </p:nvSpPr>
        <p:spPr>
          <a:xfrm>
            <a:off x="2951999"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Slave</a:t>
            </a:r>
          </a:p>
        </p:txBody>
      </p:sp>
      <p:sp>
        <p:nvSpPr>
          <p:cNvPr id="10" name="任意多边形 9"/>
          <p:cNvSpPr/>
          <p:nvPr/>
        </p:nvSpPr>
        <p:spPr>
          <a:xfrm>
            <a:off x="47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cxnSp>
        <p:nvCxnSpPr>
          <p:cNvPr id="11" name="曲线连接符 10"/>
          <p:cNvCxnSpPr>
            <a:stCxn id="7" idx="7"/>
            <a:endCxn id="9" idx="7"/>
          </p:cNvCxnSpPr>
          <p:nvPr/>
        </p:nvCxnSpPr>
        <p:spPr>
          <a:xfrm rot="5400000" flipH="1" flipV="1">
            <a:off x="2699999" y="4464001"/>
            <a:ext cx="12700" cy="2303999"/>
          </a:xfrm>
          <a:prstGeom prst="curvedConnector3">
            <a:avLst>
              <a:gd name="adj1" fmla="val 6051969"/>
            </a:avLst>
          </a:prstGeom>
          <a:noFill/>
          <a:ln w="36000">
            <a:solidFill>
              <a:srgbClr val="E6E6E6"/>
            </a:solidFill>
            <a:prstDash val="solid"/>
            <a:tailEnd type="arrow"/>
          </a:ln>
        </p:spPr>
      </p:cxnSp>
      <p:cxnSp>
        <p:nvCxnSpPr>
          <p:cNvPr id="12" name="曲线连接符 11"/>
          <p:cNvCxnSpPr>
            <a:stCxn id="7" idx="7"/>
            <a:endCxn id="10" idx="7"/>
          </p:cNvCxnSpPr>
          <p:nvPr/>
        </p:nvCxnSpPr>
        <p:spPr>
          <a:xfrm rot="5400000" flipH="1" flipV="1">
            <a:off x="3600000" y="3564000"/>
            <a:ext cx="12700" cy="4104000"/>
          </a:xfrm>
          <a:prstGeom prst="curvedConnector3">
            <a:avLst>
              <a:gd name="adj1" fmla="val 6051969"/>
            </a:avLst>
          </a:prstGeom>
          <a:noFill/>
          <a:ln w="36000">
            <a:solidFill>
              <a:srgbClr val="E6E6E6"/>
            </a:solidFill>
            <a:prstDash val="solid"/>
            <a:tailEnd type="arrow"/>
          </a:ln>
        </p:spPr>
      </p:cxnSp>
      <p:cxnSp>
        <p:nvCxnSpPr>
          <p:cNvPr id="13" name="曲线连接符 12"/>
          <p:cNvCxnSpPr>
            <a:stCxn id="10" idx="7"/>
          </p:cNvCxnSpPr>
          <p:nvPr/>
        </p:nvCxnSpPr>
        <p:spPr>
          <a:xfrm>
            <a:off x="5651640" y="5616000"/>
            <a:ext cx="1800360" cy="0"/>
          </a:xfrm>
          <a:prstGeom prst="curvedConnector3">
            <a:avLst/>
          </a:prstGeom>
          <a:noFill/>
          <a:ln w="36000">
            <a:solidFill>
              <a:srgbClr val="E6E6E6"/>
            </a:solidFill>
            <a:prstDash val="solid"/>
            <a:tailEnd type="arrow"/>
          </a:ln>
        </p:spPr>
      </p:cxnSp>
      <p:cxnSp>
        <p:nvCxnSpPr>
          <p:cNvPr id="14" name="肘形连接符 13"/>
          <p:cNvCxnSpPr>
            <a:stCxn id="5" idx="2"/>
            <a:endCxn id="7" idx="5"/>
          </p:cNvCxnSpPr>
          <p:nvPr/>
        </p:nvCxnSpPr>
        <p:spPr>
          <a:xfrm rot="5400000">
            <a:off x="1388610" y="4899870"/>
            <a:ext cx="335521" cy="16739"/>
          </a:xfrm>
          <a:prstGeom prst="bentConnector3">
            <a:avLst/>
          </a:prstGeom>
          <a:noFill/>
          <a:ln w="36000">
            <a:solidFill>
              <a:srgbClr val="CCCCCC"/>
            </a:solidFill>
            <a:prstDash val="solid"/>
            <a:tailEnd type="arrow"/>
          </a:ln>
        </p:spPr>
      </p:cxnSp>
      <p:cxnSp>
        <p:nvCxnSpPr>
          <p:cNvPr id="15" name="直接箭头连接符 14"/>
          <p:cNvCxnSpPr>
            <a:stCxn id="6" idx="2"/>
            <a:endCxn id="8" idx="5"/>
          </p:cNvCxnSpPr>
          <p:nvPr/>
        </p:nvCxnSpPr>
        <p:spPr>
          <a:xfrm>
            <a:off x="5690340" y="4740479"/>
            <a:ext cx="1761660" cy="335521"/>
          </a:xfrm>
          <a:prstGeom prst="straightConnector1">
            <a:avLst/>
          </a:prstGeom>
          <a:noFill/>
          <a:ln w="36000">
            <a:solidFill>
              <a:srgbClr val="E6E6E6"/>
            </a:solidFill>
            <a:prstDash val="solid"/>
            <a:tailEnd type="arrow"/>
          </a:ln>
        </p:spPr>
      </p:cxnSp>
      <p:cxnSp>
        <p:nvCxnSpPr>
          <p:cNvPr id="16" name="直接箭头连接符 15"/>
          <p:cNvCxnSpPr/>
          <p:nvPr/>
        </p:nvCxnSpPr>
        <p:spPr>
          <a:xfrm flipH="1">
            <a:off x="5652000" y="4740480"/>
            <a:ext cx="38160" cy="335520"/>
          </a:xfrm>
          <a:prstGeom prst="straightConnector1">
            <a:avLst/>
          </a:prstGeom>
          <a:noFill/>
          <a:ln w="36000">
            <a:solidFill>
              <a:srgbClr val="E6E6E6"/>
            </a:solidFill>
            <a:prstDash val="solid"/>
            <a:tailEnd type="arrow"/>
          </a:ln>
        </p:spPr>
      </p:cxnSp>
      <p:cxnSp>
        <p:nvCxnSpPr>
          <p:cNvPr id="17" name="直接箭头连接符 16"/>
          <p:cNvCxnSpPr>
            <a:stCxn id="6" idx="2"/>
            <a:endCxn id="9" idx="5"/>
          </p:cNvCxnSpPr>
          <p:nvPr/>
        </p:nvCxnSpPr>
        <p:spPr>
          <a:xfrm flipH="1">
            <a:off x="3851999" y="4740479"/>
            <a:ext cx="1838341" cy="335521"/>
          </a:xfrm>
          <a:prstGeom prst="straightConnector1">
            <a:avLst/>
          </a:prstGeom>
          <a:noFill/>
          <a:ln w="36000">
            <a:solidFill>
              <a:srgbClr val="CCCCCC"/>
            </a:solidFill>
            <a:prstDash val="solid"/>
            <a:tailEnd type="arrow"/>
          </a:ln>
        </p:spPr>
      </p:cxnSp>
      <p:cxnSp>
        <p:nvCxnSpPr>
          <p:cNvPr id="18" name="直接箭头连接符 17"/>
          <p:cNvCxnSpPr>
            <a:stCxn id="4" idx="2"/>
            <a:endCxn id="5" idx="0"/>
          </p:cNvCxnSpPr>
          <p:nvPr/>
        </p:nvCxnSpPr>
        <p:spPr>
          <a:xfrm flipH="1">
            <a:off x="1564739" y="4140000"/>
            <a:ext cx="2056861" cy="144360"/>
          </a:xfrm>
          <a:prstGeom prst="straightConnector1">
            <a:avLst/>
          </a:prstGeom>
          <a:noFill/>
          <a:ln w="36000">
            <a:solidFill>
              <a:srgbClr val="CCCCCC"/>
            </a:solidFill>
            <a:prstDash val="solid"/>
            <a:tailEnd type="arrow"/>
          </a:ln>
        </p:spPr>
      </p:cxnSp>
      <p:cxnSp>
        <p:nvCxnSpPr>
          <p:cNvPr id="19" name="直接箭头连接符 18"/>
          <p:cNvCxnSpPr>
            <a:stCxn id="4" idx="2"/>
            <a:endCxn id="6" idx="0"/>
          </p:cNvCxnSpPr>
          <p:nvPr/>
        </p:nvCxnSpPr>
        <p:spPr>
          <a:xfrm>
            <a:off x="3621600" y="4140000"/>
            <a:ext cx="2068740" cy="144360"/>
          </a:xfrm>
          <a:prstGeom prst="straightConnector1">
            <a:avLst/>
          </a:prstGeom>
          <a:noFill/>
          <a:ln w="36000">
            <a:solidFill>
              <a:srgbClr val="CCCCCC"/>
            </a:solidFill>
            <a:prstDash val="solid"/>
            <a:tailEnd type="arrow"/>
          </a:ln>
        </p:spPr>
      </p:cxnSp>
      <p:sp>
        <p:nvSpPr>
          <p:cNvPr id="20" name="矩形 19"/>
          <p:cNvSpPr/>
          <p:nvPr/>
        </p:nvSpPr>
        <p:spPr>
          <a:xfrm>
            <a:off x="2988000" y="5616000"/>
            <a:ext cx="1728000" cy="540000"/>
          </a:xfrm>
          <a:prstGeom prst="rect">
            <a:avLst/>
          </a:prstGeom>
          <a:solidFill>
            <a:srgbClr val="CCCCCC"/>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Weight = 2</a:t>
            </a:r>
          </a:p>
        </p:txBody>
      </p:sp>
      <p:sp>
        <p:nvSpPr>
          <p:cNvPr id="21" name="矩形 20"/>
          <p:cNvSpPr/>
          <p:nvPr/>
        </p:nvSpPr>
        <p:spPr>
          <a:xfrm>
            <a:off x="4788000" y="5616000"/>
            <a:ext cx="1728000" cy="540000"/>
          </a:xfrm>
          <a:prstGeom prst="rect">
            <a:avLst/>
          </a:prstGeom>
          <a:solidFill>
            <a:srgbClr val="E6E6E6"/>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b="0"/>
            </a:pPr>
            <a:r>
              <a:rPr lang="de-DE" sz="2000" b="0" i="0" u="none" strike="noStrike" baseline="0">
                <a:ln>
                  <a:noFill/>
                </a:ln>
                <a:solidFill>
                  <a:srgbClr val="000000"/>
                </a:solidFill>
                <a:latin typeface="Tahoma" pitchFamily="34"/>
                <a:ea typeface="ＭＳ Ｐゴシック" pitchFamily="2"/>
                <a:cs typeface="ＭＳ Ｐゴシック" pitchFamily="2"/>
              </a:rPr>
              <a:t>Weight = 1</a:t>
            </a:r>
          </a:p>
        </p:txBody>
      </p:sp>
      <p:sp>
        <p:nvSpPr>
          <p:cNvPr id="22" name="矩形 21"/>
          <p:cNvSpPr/>
          <p:nvPr/>
        </p:nvSpPr>
        <p:spPr>
          <a:xfrm>
            <a:off x="6623999" y="5616000"/>
            <a:ext cx="1728000" cy="540000"/>
          </a:xfrm>
          <a:prstGeom prst="rect">
            <a:avLst/>
          </a:prstGeom>
          <a:solidFill>
            <a:srgbClr val="E6E6E6"/>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b="0"/>
            </a:pPr>
            <a:r>
              <a:rPr lang="de-DE" sz="2000" b="0" i="0" u="none" strike="noStrike" baseline="0">
                <a:ln>
                  <a:noFill/>
                </a:ln>
                <a:solidFill>
                  <a:srgbClr val="000000"/>
                </a:solidFill>
                <a:latin typeface="Tahoma" pitchFamily="34"/>
                <a:ea typeface="ＭＳ Ｐゴシック" pitchFamily="2"/>
                <a:cs typeface="ＭＳ Ｐゴシック" pitchFamily="2"/>
              </a:rPr>
              <a:t>Weight = 1</a:t>
            </a:r>
          </a:p>
        </p:txBody>
      </p:sp>
      <p:sp>
        <p:nvSpPr>
          <p:cNvPr id="23" name="矩形 22"/>
          <p:cNvSpPr/>
          <p:nvPr/>
        </p:nvSpPr>
        <p:spPr>
          <a:xfrm>
            <a:off x="648000" y="5616000"/>
            <a:ext cx="1728000" cy="540000"/>
          </a:xfrm>
          <a:prstGeom prst="rect">
            <a:avLst/>
          </a:prstGeom>
          <a:solidFill>
            <a:srgbClr val="E6E6E6"/>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b="0"/>
            </a:pPr>
            <a:r>
              <a:rPr lang="de-DE" sz="2000" b="0" i="0" u="none" strike="noStrike" baseline="0">
                <a:ln>
                  <a:noFill/>
                </a:ln>
                <a:solidFill>
                  <a:srgbClr val="000000"/>
                </a:solidFill>
                <a:latin typeface="Tahoma" pitchFamily="34"/>
                <a:ea typeface="ＭＳ Ｐゴシック" pitchFamily="2"/>
                <a:cs typeface="ＭＳ Ｐゴシック" pitchFamily="2"/>
              </a:rPr>
              <a:t>Weight = 1</a:t>
            </a:r>
          </a:p>
        </p:txBody>
      </p:sp>
    </p:spTree>
    <p:extLst>
      <p:ext uri="{BB962C8B-B14F-4D97-AF65-F5344CB8AC3E}">
        <p14:creationId xmlns:p14="http://schemas.microsoft.com/office/powerpoint/2010/main" val="844455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txBox="1">
            <a:spLocks noGrp="1"/>
          </p:cNvSpPr>
          <p:nvPr>
            <p:ph type="title" idx="4294967295"/>
          </p:nvPr>
        </p:nvSpPr>
        <p:spPr>
          <a:xfrm>
            <a:off x="380880" y="648949"/>
            <a:ext cx="8382240" cy="646331"/>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endParaRPr lang="de-DE" dirty="0"/>
          </a:p>
        </p:txBody>
      </p:sp>
      <p:sp>
        <p:nvSpPr>
          <p:cNvPr id="5" name="文本占位符 4"/>
          <p:cNvSpPr txBox="1">
            <a:spLocks noGrp="1"/>
          </p:cNvSpPr>
          <p:nvPr>
            <p:ph type="body" idx="4294967295"/>
          </p:nvPr>
        </p:nvSpPr>
        <p:spPr>
          <a:xfrm>
            <a:off x="380880" y="1441800"/>
            <a:ext cx="8382240" cy="3754874"/>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dirty="0"/>
              <a:t>The best and default load balancing stategy is the one with the lowest impact on the connection state: random once. </a:t>
            </a:r>
            <a:endParaRPr lang="de-DE" b="0" dirty="0" smtClean="0"/>
          </a:p>
          <a:p>
            <a:pPr marL="800100" lvl="1" indent="-342900"/>
            <a:r>
              <a:rPr lang="de-DE" b="0" dirty="0" smtClean="0"/>
              <a:t>Minimize </a:t>
            </a:r>
            <a:r>
              <a:rPr lang="de-DE" b="0" dirty="0"/>
              <a:t>switches for the life-span of your PHP script. Pick a random slave during startup and use it for all reads. </a:t>
            </a:r>
            <a:endParaRPr lang="de-DE" b="0" dirty="0" smtClean="0"/>
          </a:p>
          <a:p>
            <a:pPr marL="800100" lvl="1" indent="-342900"/>
            <a:r>
              <a:rPr lang="de-DE" b="0" dirty="0" smtClean="0"/>
              <a:t>The </a:t>
            </a:r>
            <a:r>
              <a:rPr lang="de-DE" b="0" dirty="0"/>
              <a:t>life-span of PHP is the of a web request. It is short. Two web requests will end up on two random slaves.</a:t>
            </a:r>
          </a:p>
          <a:p>
            <a:pPr marL="342900" indent="-342900">
              <a:buChar char="•"/>
            </a:pPr>
            <a:endParaRPr lang="de-DE" b="0" dirty="0"/>
          </a:p>
          <a:p>
            <a:pPr marL="342900" indent="-342900">
              <a:buChar char="•"/>
            </a:pPr>
            <a:r>
              <a:rPr lang="de-DE" b="0" dirty="0"/>
              <a:t>The upcoming 1.4 release will allow you to assign a weight to a node. Nodes with a weight of two will get twice as many requests as nodes with a weight of one. This is not only great if your nodes have different computing power but also to prefer local nodes over remote ones by setting a higher weight.</a:t>
            </a:r>
          </a:p>
        </p:txBody>
      </p:sp>
    </p:spTree>
    <p:extLst>
      <p:ext uri="{BB962C8B-B14F-4D97-AF65-F5344CB8AC3E}">
        <p14:creationId xmlns:p14="http://schemas.microsoft.com/office/powerpoint/2010/main" val="903836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txBox="1">
            <a:spLocks noGrp="1"/>
          </p:cNvSpPr>
          <p:nvPr>
            <p:ph type="body" idx="4294967295"/>
          </p:nvPr>
        </p:nvSpPr>
        <p:spPr>
          <a:xfrm>
            <a:off x="381600" y="1404360"/>
            <a:ext cx="8382240" cy="195438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a:t> Caution: connection state change</a:t>
            </a:r>
          </a:p>
          <a:p>
            <a:pPr marL="800100" lvl="1" indent="-342900"/>
            <a:r>
              <a:rPr lang="de-DE"/>
              <a:t>Default: disabled = raise exception</a:t>
            </a:r>
          </a:p>
          <a:p>
            <a:pPr marL="800100" lvl="1" indent="-342900"/>
            <a:r>
              <a:rPr lang="de-DE"/>
              <a:t>Optional: silently failover master</a:t>
            </a:r>
          </a:p>
          <a:p>
            <a:pPr marL="800100" lvl="1" indent="-342900"/>
            <a:r>
              <a:rPr lang="de-DE"/>
              <a:t>1.4 – remember failed, try more slaves before master</a:t>
            </a:r>
          </a:p>
          <a:p>
            <a:pPr marL="800100" lvl="1" indent="-342900"/>
            <a:endParaRPr lang="de-DE"/>
          </a:p>
        </p:txBody>
      </p:sp>
      <p:sp>
        <p:nvSpPr>
          <p:cNvPr id="3" name="标题 2"/>
          <p:cNvSpPr txBox="1">
            <a:spLocks noGrp="1"/>
          </p:cNvSpPr>
          <p:nvPr>
            <p:ph type="title" idx="4294967295"/>
          </p:nvPr>
        </p:nvSpPr>
        <p:spPr>
          <a:xfrm>
            <a:off x="380520" y="0"/>
            <a:ext cx="8380440" cy="1528560"/>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de-DE"/>
              <a:t>Pooling: connection failover</a:t>
            </a:r>
          </a:p>
        </p:txBody>
      </p:sp>
      <p:sp>
        <p:nvSpPr>
          <p:cNvPr id="4" name="矩形 3"/>
          <p:cNvSpPr/>
          <p:nvPr/>
        </p:nvSpPr>
        <p:spPr>
          <a:xfrm>
            <a:off x="2541600" y="3600000"/>
            <a:ext cx="2160000" cy="540000"/>
          </a:xfrm>
          <a:prstGeom prst="rect">
            <a:avLst/>
          </a:prstGeom>
          <a:solidFill>
            <a:srgbClr val="CCCCCC"/>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Client</a:t>
            </a:r>
          </a:p>
        </p:txBody>
      </p:sp>
      <p:sp>
        <p:nvSpPr>
          <p:cNvPr id="5" name="TextBox 4"/>
          <p:cNvSpPr txBox="1"/>
          <p:nvPr/>
        </p:nvSpPr>
        <p:spPr>
          <a:xfrm>
            <a:off x="1007999" y="4284360"/>
            <a:ext cx="1113480"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Writes</a:t>
            </a:r>
          </a:p>
        </p:txBody>
      </p:sp>
      <p:sp>
        <p:nvSpPr>
          <p:cNvPr id="6" name="TextBox 5"/>
          <p:cNvSpPr txBox="1"/>
          <p:nvPr/>
        </p:nvSpPr>
        <p:spPr>
          <a:xfrm>
            <a:off x="3780360" y="4284360"/>
            <a:ext cx="1093680"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Reads</a:t>
            </a:r>
          </a:p>
        </p:txBody>
      </p:sp>
      <p:sp>
        <p:nvSpPr>
          <p:cNvPr id="7" name="任意多边形 6"/>
          <p:cNvSpPr/>
          <p:nvPr/>
        </p:nvSpPr>
        <p:spPr>
          <a:xfrm>
            <a:off x="648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Master</a:t>
            </a:r>
          </a:p>
        </p:txBody>
      </p:sp>
      <p:sp>
        <p:nvSpPr>
          <p:cNvPr id="8" name="任意多边形 7"/>
          <p:cNvSpPr/>
          <p:nvPr/>
        </p:nvSpPr>
        <p:spPr>
          <a:xfrm>
            <a:off x="65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sngStrike" baseline="0">
                <a:ln>
                  <a:noFill/>
                </a:ln>
                <a:solidFill>
                  <a:srgbClr val="000000"/>
                </a:solidFill>
                <a:latin typeface="Tahoma" pitchFamily="34"/>
                <a:ea typeface="ＭＳ Ｐゴシック" pitchFamily="2"/>
                <a:cs typeface="ＭＳ Ｐゴシック" pitchFamily="2"/>
              </a:rPr>
              <a:t>Slave</a:t>
            </a:r>
          </a:p>
        </p:txBody>
      </p:sp>
      <p:sp>
        <p:nvSpPr>
          <p:cNvPr id="9" name="任意多边形 8"/>
          <p:cNvSpPr/>
          <p:nvPr/>
        </p:nvSpPr>
        <p:spPr>
          <a:xfrm>
            <a:off x="2951999"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sp>
        <p:nvSpPr>
          <p:cNvPr id="10" name="任意多边形 9"/>
          <p:cNvSpPr/>
          <p:nvPr/>
        </p:nvSpPr>
        <p:spPr>
          <a:xfrm>
            <a:off x="47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cxnSp>
        <p:nvCxnSpPr>
          <p:cNvPr id="11" name="肘形连接符 10"/>
          <p:cNvCxnSpPr>
            <a:stCxn id="5" idx="2"/>
            <a:endCxn id="7" idx="5"/>
          </p:cNvCxnSpPr>
          <p:nvPr/>
        </p:nvCxnSpPr>
        <p:spPr>
          <a:xfrm rot="5400000">
            <a:off x="1388610" y="4899870"/>
            <a:ext cx="335521" cy="16739"/>
          </a:xfrm>
          <a:prstGeom prst="bentConnector3">
            <a:avLst/>
          </a:prstGeom>
          <a:noFill/>
          <a:ln w="36000">
            <a:solidFill>
              <a:srgbClr val="CCCCCC"/>
            </a:solidFill>
            <a:prstDash val="solid"/>
            <a:tailEnd type="arrow"/>
          </a:ln>
        </p:spPr>
      </p:cxnSp>
      <p:cxnSp>
        <p:nvCxnSpPr>
          <p:cNvPr id="12" name="直接箭头连接符 11"/>
          <p:cNvCxnSpPr>
            <a:stCxn id="6" idx="2"/>
            <a:endCxn id="8" idx="5"/>
          </p:cNvCxnSpPr>
          <p:nvPr/>
        </p:nvCxnSpPr>
        <p:spPr>
          <a:xfrm>
            <a:off x="4327200" y="4740479"/>
            <a:ext cx="3124800" cy="335521"/>
          </a:xfrm>
          <a:prstGeom prst="straightConnector1">
            <a:avLst/>
          </a:prstGeom>
          <a:noFill/>
          <a:ln w="36000">
            <a:solidFill>
              <a:srgbClr val="CCCCCC"/>
            </a:solidFill>
            <a:prstDash val="solid"/>
            <a:tailEnd type="arrow"/>
          </a:ln>
        </p:spPr>
      </p:cxnSp>
      <p:cxnSp>
        <p:nvCxnSpPr>
          <p:cNvPr id="13" name="直接箭头连接符 12"/>
          <p:cNvCxnSpPr>
            <a:stCxn id="6" idx="2"/>
            <a:endCxn id="10" idx="5"/>
          </p:cNvCxnSpPr>
          <p:nvPr/>
        </p:nvCxnSpPr>
        <p:spPr>
          <a:xfrm>
            <a:off x="4327200" y="4740479"/>
            <a:ext cx="1324800" cy="335521"/>
          </a:xfrm>
          <a:prstGeom prst="straightConnector1">
            <a:avLst/>
          </a:prstGeom>
          <a:noFill/>
          <a:ln w="36000">
            <a:solidFill>
              <a:srgbClr val="E6E6E6"/>
            </a:solidFill>
            <a:prstDash val="solid"/>
            <a:tailEnd type="arrow"/>
          </a:ln>
        </p:spPr>
      </p:cxnSp>
      <p:cxnSp>
        <p:nvCxnSpPr>
          <p:cNvPr id="14" name="直接箭头连接符 13"/>
          <p:cNvCxnSpPr>
            <a:stCxn id="6" idx="2"/>
          </p:cNvCxnSpPr>
          <p:nvPr/>
        </p:nvCxnSpPr>
        <p:spPr>
          <a:xfrm flipH="1">
            <a:off x="3851999" y="4740480"/>
            <a:ext cx="475201" cy="335520"/>
          </a:xfrm>
          <a:prstGeom prst="straightConnector1">
            <a:avLst/>
          </a:prstGeom>
          <a:noFill/>
          <a:ln w="36000">
            <a:solidFill>
              <a:srgbClr val="E6E6E6"/>
            </a:solidFill>
            <a:prstDash val="solid"/>
            <a:tailEnd type="arrow"/>
          </a:ln>
        </p:spPr>
      </p:cxnSp>
      <p:cxnSp>
        <p:nvCxnSpPr>
          <p:cNvPr id="15" name="直接箭头连接符 14"/>
          <p:cNvCxnSpPr>
            <a:stCxn id="4" idx="2"/>
            <a:endCxn id="5" idx="0"/>
          </p:cNvCxnSpPr>
          <p:nvPr/>
        </p:nvCxnSpPr>
        <p:spPr>
          <a:xfrm flipH="1">
            <a:off x="1564739" y="4140000"/>
            <a:ext cx="2056861" cy="144360"/>
          </a:xfrm>
          <a:prstGeom prst="straightConnector1">
            <a:avLst/>
          </a:prstGeom>
          <a:noFill/>
          <a:ln w="36000">
            <a:solidFill>
              <a:srgbClr val="CCCCCC"/>
            </a:solidFill>
            <a:prstDash val="solid"/>
            <a:tailEnd type="arrow"/>
          </a:ln>
        </p:spPr>
      </p:cxnSp>
      <p:cxnSp>
        <p:nvCxnSpPr>
          <p:cNvPr id="16" name="直接箭头连接符 15"/>
          <p:cNvCxnSpPr>
            <a:stCxn id="4" idx="2"/>
            <a:endCxn id="6" idx="0"/>
          </p:cNvCxnSpPr>
          <p:nvPr/>
        </p:nvCxnSpPr>
        <p:spPr>
          <a:xfrm>
            <a:off x="3621600" y="4140000"/>
            <a:ext cx="705600" cy="144360"/>
          </a:xfrm>
          <a:prstGeom prst="straightConnector1">
            <a:avLst/>
          </a:prstGeom>
          <a:noFill/>
          <a:ln w="36000">
            <a:solidFill>
              <a:srgbClr val="CCCCCC"/>
            </a:solidFill>
            <a:prstDash val="solid"/>
            <a:tailEnd type="arrow"/>
          </a:ln>
        </p:spPr>
      </p:cxnSp>
      <p:cxnSp>
        <p:nvCxnSpPr>
          <p:cNvPr id="17" name="曲线连接符 16"/>
          <p:cNvCxnSpPr>
            <a:stCxn id="8" idx="8"/>
            <a:endCxn id="4" idx="3"/>
          </p:cNvCxnSpPr>
          <p:nvPr/>
        </p:nvCxnSpPr>
        <p:spPr>
          <a:xfrm rot="16200000" flipV="1">
            <a:off x="5788800" y="2782800"/>
            <a:ext cx="1476000" cy="3650400"/>
          </a:xfrm>
          <a:prstGeom prst="curvedConnector2">
            <a:avLst/>
          </a:prstGeom>
          <a:noFill/>
          <a:ln w="36000">
            <a:solidFill>
              <a:srgbClr val="000000"/>
            </a:solidFill>
            <a:custDash>
              <a:ds d="51000" sp="51000"/>
              <a:ds d="51000" sp="51000"/>
            </a:custDash>
            <a:tailEnd type="arrow"/>
          </a:ln>
        </p:spPr>
      </p:cxnSp>
      <p:cxnSp>
        <p:nvCxnSpPr>
          <p:cNvPr id="18" name="曲线连接符 17"/>
          <p:cNvCxnSpPr>
            <a:stCxn id="8" idx="8"/>
            <a:endCxn id="7" idx="7"/>
          </p:cNvCxnSpPr>
          <p:nvPr/>
        </p:nvCxnSpPr>
        <p:spPr>
          <a:xfrm rot="16200000" flipH="1" flipV="1">
            <a:off x="4815000" y="2079000"/>
            <a:ext cx="270000" cy="6804000"/>
          </a:xfrm>
          <a:prstGeom prst="curvedConnector3">
            <a:avLst>
              <a:gd name="adj1" fmla="val -184667"/>
            </a:avLst>
          </a:prstGeom>
          <a:noFill/>
          <a:ln w="36000">
            <a:solidFill>
              <a:srgbClr val="2323DC"/>
            </a:solidFill>
            <a:custDash>
              <a:ds d="51000" sp="51000"/>
              <a:ds d="51000" sp="51000"/>
            </a:custDash>
            <a:tailEnd type="arrow"/>
          </a:ln>
        </p:spPr>
      </p:cxnSp>
      <p:cxnSp>
        <p:nvCxnSpPr>
          <p:cNvPr id="19" name="曲线连接符 18"/>
          <p:cNvCxnSpPr>
            <a:stCxn id="8" idx="7"/>
            <a:endCxn id="10" idx="7"/>
          </p:cNvCxnSpPr>
          <p:nvPr/>
        </p:nvCxnSpPr>
        <p:spPr>
          <a:xfrm rot="16200000" flipV="1">
            <a:off x="6552000" y="4716000"/>
            <a:ext cx="12700" cy="1800000"/>
          </a:xfrm>
          <a:prstGeom prst="curvedConnector3">
            <a:avLst>
              <a:gd name="adj1" fmla="val 6051969"/>
            </a:avLst>
          </a:prstGeom>
          <a:noFill/>
          <a:ln w="36000">
            <a:solidFill>
              <a:srgbClr val="FF3333"/>
            </a:solidFill>
            <a:custDash>
              <a:ds d="51000" sp="51000"/>
              <a:ds d="51000" sp="51000"/>
            </a:custDash>
            <a:tailEnd type="arrow"/>
          </a:ln>
        </p:spPr>
      </p:cxnSp>
      <p:cxnSp>
        <p:nvCxnSpPr>
          <p:cNvPr id="20" name="曲线连接符 19"/>
          <p:cNvCxnSpPr>
            <a:endCxn id="9" idx="7"/>
          </p:cNvCxnSpPr>
          <p:nvPr/>
        </p:nvCxnSpPr>
        <p:spPr>
          <a:xfrm flipH="1">
            <a:off x="3851640" y="5580000"/>
            <a:ext cx="1728360" cy="36000"/>
          </a:xfrm>
          <a:prstGeom prst="curvedConnector3">
            <a:avLst/>
          </a:prstGeom>
          <a:noFill/>
          <a:ln w="36000">
            <a:solidFill>
              <a:srgbClr val="FF3333"/>
            </a:solidFill>
            <a:custDash>
              <a:ds d="51000" sp="51000"/>
              <a:ds d="51000" sp="51000"/>
            </a:custDash>
            <a:tailEnd type="arrow"/>
          </a:ln>
        </p:spPr>
      </p:cxnSp>
      <p:cxnSp>
        <p:nvCxnSpPr>
          <p:cNvPr id="21" name="曲线连接符 20"/>
          <p:cNvCxnSpPr>
            <a:endCxn id="7" idx="7"/>
          </p:cNvCxnSpPr>
          <p:nvPr/>
        </p:nvCxnSpPr>
        <p:spPr>
          <a:xfrm flipH="1">
            <a:off x="1547640" y="5616000"/>
            <a:ext cx="2304359" cy="0"/>
          </a:xfrm>
          <a:prstGeom prst="curvedConnector3">
            <a:avLst/>
          </a:prstGeom>
          <a:noFill/>
          <a:ln w="36000">
            <a:solidFill>
              <a:srgbClr val="FF3333"/>
            </a:solidFill>
            <a:custDash>
              <a:ds d="51000" sp="51000"/>
              <a:ds d="51000" sp="51000"/>
            </a:custDash>
            <a:tailEnd type="arrow"/>
          </a:ln>
        </p:spPr>
      </p:cxnSp>
    </p:spTree>
    <p:extLst>
      <p:ext uri="{BB962C8B-B14F-4D97-AF65-F5344CB8AC3E}">
        <p14:creationId xmlns:p14="http://schemas.microsoft.com/office/powerpoint/2010/main" val="13374647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txBox="1">
            <a:spLocks noGrp="1"/>
          </p:cNvSpPr>
          <p:nvPr>
            <p:ph type="title" idx="4294967295"/>
          </p:nvPr>
        </p:nvSpPr>
        <p:spPr>
          <a:xfrm>
            <a:off x="380880" y="648949"/>
            <a:ext cx="8382240" cy="646331"/>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endParaRPr lang="de-DE" dirty="0"/>
          </a:p>
        </p:txBody>
      </p:sp>
      <p:sp>
        <p:nvSpPr>
          <p:cNvPr id="5" name="文本占位符 4"/>
          <p:cNvSpPr txBox="1">
            <a:spLocks noGrp="1"/>
          </p:cNvSpPr>
          <p:nvPr>
            <p:ph type="body" idx="4294967295"/>
          </p:nvPr>
        </p:nvSpPr>
        <p:spPr>
          <a:xfrm>
            <a:off x="380880" y="1441800"/>
            <a:ext cx="8382240" cy="3616375"/>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dirty="0"/>
              <a:t>Connection state changes are what speaks against automatic, silent fail over once a connection has been established and fails.  If your application is written in a way that automatic reconnect upon failure is allowed, you can enable it.  Otherwise, handle the error, do not close the connection but run the next query to trigger a new load balancing attempt! Failed nodes can be remembered for the duration of a request.</a:t>
            </a:r>
          </a:p>
          <a:p>
            <a:pPr marL="342900" indent="-342900">
              <a:buChar char="•"/>
            </a:pPr>
            <a:r>
              <a:rPr lang="de-DE" b="0" dirty="0"/>
              <a:t>Automatic failover can either try to connect to the master or try to use another slave before failing over to the master.  If using MySQL Cluster, the search logic still applies with the only difference that only masters are to be configured.</a:t>
            </a:r>
          </a:p>
        </p:txBody>
      </p:sp>
    </p:spTree>
    <p:extLst>
      <p:ext uri="{BB962C8B-B14F-4D97-AF65-F5344CB8AC3E}">
        <p14:creationId xmlns:p14="http://schemas.microsoft.com/office/powerpoint/2010/main" val="40961421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txBox="1">
            <a:spLocks noGrp="1"/>
          </p:cNvSpPr>
          <p:nvPr>
            <p:ph type="body" idx="4294967295"/>
          </p:nvPr>
        </p:nvSpPr>
        <p:spPr>
          <a:xfrm>
            <a:off x="381600" y="1404360"/>
            <a:ext cx="8382240" cy="195438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a:t> Do not open connection before needed</a:t>
            </a:r>
          </a:p>
          <a:p>
            <a:pPr marL="800100" lvl="1" indent="-342900"/>
            <a:r>
              <a:rPr lang="de-DE"/>
              <a:t>Delay open until statement execution</a:t>
            </a:r>
          </a:p>
          <a:p>
            <a:pPr marL="800100" lvl="1" indent="-342900"/>
            <a:r>
              <a:rPr lang="de-DE"/>
              <a:t>Reduce number of connections, reduce load</a:t>
            </a:r>
          </a:p>
          <a:p>
            <a:pPr marL="800100" lvl="1" indent="-342900"/>
            <a:r>
              <a:rPr lang="de-DE"/>
              <a:t>Great for legacy apps – even without load balancing</a:t>
            </a:r>
          </a:p>
          <a:p>
            <a:pPr marL="800100" lvl="1" indent="-342900"/>
            <a:endParaRPr lang="de-DE"/>
          </a:p>
        </p:txBody>
      </p:sp>
      <p:sp>
        <p:nvSpPr>
          <p:cNvPr id="3" name="标题 2"/>
          <p:cNvSpPr txBox="1">
            <a:spLocks noGrp="1"/>
          </p:cNvSpPr>
          <p:nvPr>
            <p:ph type="title" idx="4294967295"/>
          </p:nvPr>
        </p:nvSpPr>
        <p:spPr>
          <a:xfrm>
            <a:off x="380520" y="0"/>
            <a:ext cx="8380440" cy="1528560"/>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de-DE"/>
              <a:t>Pooling: lazy connections</a:t>
            </a:r>
          </a:p>
        </p:txBody>
      </p:sp>
      <p:sp>
        <p:nvSpPr>
          <p:cNvPr id="4" name="矩形 3"/>
          <p:cNvSpPr/>
          <p:nvPr/>
        </p:nvSpPr>
        <p:spPr>
          <a:xfrm>
            <a:off x="2541600" y="3600000"/>
            <a:ext cx="2160000" cy="540000"/>
          </a:xfrm>
          <a:prstGeom prst="rect">
            <a:avLst/>
          </a:prstGeom>
          <a:solidFill>
            <a:srgbClr val="CCCCCC"/>
          </a:solidFill>
          <a:ln>
            <a:noFill/>
            <a:prstDash val="solid"/>
          </a:ln>
        </p:spPr>
        <p:txBody>
          <a:bodyPr vert="horz" lIns="90000" tIns="45000" rIns="90000" bIns="45000" anchor="ctr" anchorCtr="1"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Client</a:t>
            </a:r>
          </a:p>
        </p:txBody>
      </p:sp>
      <p:sp>
        <p:nvSpPr>
          <p:cNvPr id="5" name="TextBox 4"/>
          <p:cNvSpPr txBox="1"/>
          <p:nvPr/>
        </p:nvSpPr>
        <p:spPr>
          <a:xfrm>
            <a:off x="1007999" y="4284360"/>
            <a:ext cx="1113480"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Writes</a:t>
            </a:r>
          </a:p>
        </p:txBody>
      </p:sp>
      <p:sp>
        <p:nvSpPr>
          <p:cNvPr id="6" name="TextBox 5"/>
          <p:cNvSpPr txBox="1"/>
          <p:nvPr/>
        </p:nvSpPr>
        <p:spPr>
          <a:xfrm>
            <a:off x="4932360" y="4284360"/>
            <a:ext cx="1093680" cy="456119"/>
          </a:xfrm>
          <a:prstGeom prst="rect">
            <a:avLst/>
          </a:prstGeom>
          <a:noFill/>
          <a:ln>
            <a:noFill/>
          </a:ln>
        </p:spPr>
        <p:txBody>
          <a:bodyPr vert="horz" lIns="90000" tIns="45000" rIns="90000" bIns="45000" anchorCtr="0" compatLnSpc="1">
            <a:spAutoFit/>
          </a:bodyPr>
          <a:lstStyle/>
          <a:p>
            <a:pPr marL="0" marR="0" lvl="0" indent="0" algn="l"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400"/>
            </a:pPr>
            <a:r>
              <a:rPr lang="de-DE" sz="2400" b="1" i="0" u="none" strike="noStrike" baseline="0">
                <a:ln>
                  <a:noFill/>
                </a:ln>
                <a:solidFill>
                  <a:srgbClr val="000000"/>
                </a:solidFill>
                <a:latin typeface="Arial" pitchFamily="18"/>
                <a:ea typeface="ＭＳ Ｐゴシック" pitchFamily="2"/>
                <a:cs typeface="ＭＳ Ｐゴシック" pitchFamily="2"/>
              </a:rPr>
              <a:t>Reads</a:t>
            </a:r>
          </a:p>
        </p:txBody>
      </p:sp>
      <p:sp>
        <p:nvSpPr>
          <p:cNvPr id="7" name="任意多边形 6"/>
          <p:cNvSpPr/>
          <p:nvPr/>
        </p:nvSpPr>
        <p:spPr>
          <a:xfrm>
            <a:off x="648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Master</a:t>
            </a:r>
          </a:p>
        </p:txBody>
      </p:sp>
      <p:sp>
        <p:nvSpPr>
          <p:cNvPr id="8" name="任意多边形 7"/>
          <p:cNvSpPr/>
          <p:nvPr/>
        </p:nvSpPr>
        <p:spPr>
          <a:xfrm>
            <a:off x="65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sp>
        <p:nvSpPr>
          <p:cNvPr id="9" name="任意多边形 8"/>
          <p:cNvSpPr/>
          <p:nvPr/>
        </p:nvSpPr>
        <p:spPr>
          <a:xfrm>
            <a:off x="2951999"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CCCCCC"/>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1" i="0" u="none" strike="noStrike" baseline="0">
                <a:ln>
                  <a:noFill/>
                </a:ln>
                <a:solidFill>
                  <a:srgbClr val="000000"/>
                </a:solidFill>
                <a:latin typeface="Tahoma" pitchFamily="34"/>
                <a:ea typeface="ＭＳ Ｐゴシック" pitchFamily="2"/>
                <a:cs typeface="ＭＳ Ｐゴシック" pitchFamily="2"/>
              </a:rPr>
              <a:t>Slave</a:t>
            </a:r>
          </a:p>
        </p:txBody>
      </p:sp>
      <p:sp>
        <p:nvSpPr>
          <p:cNvPr id="10" name="任意多边形 9"/>
          <p:cNvSpPr/>
          <p:nvPr/>
        </p:nvSpPr>
        <p:spPr>
          <a:xfrm>
            <a:off x="4752000" y="5076000"/>
            <a:ext cx="1800000" cy="540000"/>
          </a:xfrm>
          <a:custGeom>
            <a:avLst/>
            <a:gdLst>
              <a:gd name="f0" fmla="val 10800000"/>
              <a:gd name="f1" fmla="val 5400000"/>
              <a:gd name="f2" fmla="val 16200000"/>
              <a:gd name="f3" fmla="val 180"/>
              <a:gd name="f4" fmla="val w"/>
              <a:gd name="f5" fmla="val h"/>
              <a:gd name="f6" fmla="val 0"/>
              <a:gd name="f7" fmla="val 21600"/>
              <a:gd name="f8" fmla="val 3400"/>
              <a:gd name="f9" fmla="+- 21600 0 10800"/>
              <a:gd name="f10" fmla="+- 3400 0 0"/>
              <a:gd name="f11" fmla="val 18200"/>
              <a:gd name="f12" fmla="+- 0 0 10800"/>
              <a:gd name="f13" fmla="+- 18200 0 21600"/>
              <a:gd name="f14" fmla="+- 3400 0 6800"/>
              <a:gd name="f15" fmla="+- 0 0 0"/>
              <a:gd name="f16" fmla="*/ f4 1 21600"/>
              <a:gd name="f17" fmla="*/ f5 1 21600"/>
              <a:gd name="f18" fmla="+- 10800 0 f6"/>
              <a:gd name="f19" fmla="+- 0 0 f8"/>
              <a:gd name="f20" fmla="+- 0 0 f1"/>
              <a:gd name="f21" fmla="abs f9"/>
              <a:gd name="f22" fmla="abs f10"/>
              <a:gd name="f23" fmla="?: f9 f2 f1"/>
              <a:gd name="f24" fmla="?: f9 f1 f2"/>
              <a:gd name="f25" fmla="+- 10800 0 f7"/>
              <a:gd name="f26" fmla="+- 21600 0 f11"/>
              <a:gd name="f27" fmla="abs f12"/>
              <a:gd name="f28" fmla="abs f13"/>
              <a:gd name="f29" fmla="?: f12 f2 f1"/>
              <a:gd name="f30" fmla="?: f12 f1 f2"/>
              <a:gd name="f31" fmla="+- 6800 0 f8"/>
              <a:gd name="f32" fmla="abs f14"/>
              <a:gd name="f33" fmla="*/ f15 f0 1"/>
              <a:gd name="f34" fmla="*/ 0 f16 1"/>
              <a:gd name="f35" fmla="*/ 21600 f16 1"/>
              <a:gd name="f36" fmla="*/ 18200 f17 1"/>
              <a:gd name="f37" fmla="*/ 6800 f17 1"/>
              <a:gd name="f38" fmla="abs f18"/>
              <a:gd name="f39" fmla="abs f19"/>
              <a:gd name="f40" fmla="?: f18 f20 f1"/>
              <a:gd name="f41" fmla="?: f18 f1 f20"/>
              <a:gd name="f42" fmla="?: f19 0 f0"/>
              <a:gd name="f43" fmla="?: f19 f0 0"/>
              <a:gd name="f44" fmla="?: f9 f20 f1"/>
              <a:gd name="f45" fmla="?: f9 f1 f20"/>
              <a:gd name="f46" fmla="?: f9 f24 f23"/>
              <a:gd name="f47" fmla="?: f9 f23 f24"/>
              <a:gd name="f48" fmla="abs f25"/>
              <a:gd name="f49" fmla="abs f26"/>
              <a:gd name="f50" fmla="?: f25 f20 f1"/>
              <a:gd name="f51" fmla="?: f25 f1 f20"/>
              <a:gd name="f52" fmla="?: f26 0 f0"/>
              <a:gd name="f53" fmla="?: f26 f0 0"/>
              <a:gd name="f54" fmla="?: f12 f20 f1"/>
              <a:gd name="f55" fmla="?: f12 f1 f20"/>
              <a:gd name="f56" fmla="?: f12 f30 f29"/>
              <a:gd name="f57" fmla="?: f12 f29 f30"/>
              <a:gd name="f58" fmla="abs f31"/>
              <a:gd name="f59" fmla="?: f31 0 f0"/>
              <a:gd name="f60" fmla="?: f31 f0 0"/>
              <a:gd name="f61" fmla="*/ 10800 f16 1"/>
              <a:gd name="f62" fmla="*/ f33 1 f3"/>
              <a:gd name="f63" fmla="*/ 0 f17 1"/>
              <a:gd name="f64" fmla="*/ 10800 f17 1"/>
              <a:gd name="f65" fmla="*/ 21600 f17 1"/>
              <a:gd name="f66" fmla="?: f18 f43 f42"/>
              <a:gd name="f67" fmla="?: f18 f42 f43"/>
              <a:gd name="f68" fmla="?: f19 f40 f41"/>
              <a:gd name="f69" fmla="?: f10 f47 f46"/>
              <a:gd name="f70" fmla="?: f10 f45 f44"/>
              <a:gd name="f71" fmla="?: f25 f53 f52"/>
              <a:gd name="f72" fmla="?: f25 f52 f53"/>
              <a:gd name="f73" fmla="?: f26 f50 f51"/>
              <a:gd name="f74" fmla="?: f13 f57 f56"/>
              <a:gd name="f75" fmla="?: f13 f55 f54"/>
              <a:gd name="f76" fmla="?: f18 f60 f59"/>
              <a:gd name="f77" fmla="?: f18 f59 f60"/>
              <a:gd name="f78" fmla="?: f31 f40 f41"/>
              <a:gd name="f79" fmla="?: f14 f47 f46"/>
              <a:gd name="f80" fmla="?: f14 f45 f44"/>
              <a:gd name="f81" fmla="+- f62 0 f1"/>
              <a:gd name="f82" fmla="?: f19 f66 f67"/>
              <a:gd name="f83" fmla="?: f26 f71 f72"/>
              <a:gd name="f84" fmla="?: f31 f76 f77"/>
            </a:gdLst>
            <a:ahLst/>
            <a:cxnLst>
              <a:cxn ang="3cd4">
                <a:pos x="hc" y="t"/>
              </a:cxn>
              <a:cxn ang="0">
                <a:pos x="r" y="vc"/>
              </a:cxn>
              <a:cxn ang="cd4">
                <a:pos x="hc" y="b"/>
              </a:cxn>
              <a:cxn ang="cd2">
                <a:pos x="l" y="vc"/>
              </a:cxn>
              <a:cxn ang="f81">
                <a:pos x="f61" y="f37"/>
              </a:cxn>
              <a:cxn ang="f81">
                <a:pos x="f61" y="f63"/>
              </a:cxn>
              <a:cxn ang="f81">
                <a:pos x="f34" y="f64"/>
              </a:cxn>
              <a:cxn ang="f81">
                <a:pos x="f61" y="f65"/>
              </a:cxn>
              <a:cxn ang="f81">
                <a:pos x="f35" y="f64"/>
              </a:cxn>
            </a:cxnLst>
            <a:rect l="f34" t="f37" r="f35" b="f36"/>
            <a:pathLst>
              <a:path w="21600" h="21600">
                <a:moveTo>
                  <a:pt x="f6" y="f8"/>
                </a:moveTo>
                <a:arcTo wR="f38" hR="f39" stAng="f82" swAng="f68"/>
                <a:arcTo wR="f21" hR="f22" stAng="f69" swAng="f70"/>
                <a:lnTo>
                  <a:pt x="f7" y="f11"/>
                </a:lnTo>
                <a:arcTo wR="f48" hR="f49" stAng="f83" swAng="f73"/>
                <a:arcTo wR="f27" hR="f28" stAng="f74" swAng="f75"/>
                <a:close/>
              </a:path>
              <a:path w="21600" h="21600">
                <a:moveTo>
                  <a:pt x="f6" y="f8"/>
                </a:moveTo>
                <a:arcTo wR="f38" hR="f58" stAng="f84" swAng="f78"/>
                <a:arcTo wR="f21" hR="f32" stAng="f79" swAng="f80"/>
              </a:path>
            </a:pathLst>
          </a:custGeom>
          <a:solidFill>
            <a:srgbClr val="E6E6E6"/>
          </a:solidFill>
          <a:ln w="36000">
            <a:solidFill>
              <a:srgbClr val="FFFFFF"/>
            </a:solidFill>
            <a:prstDash val="solid"/>
          </a:ln>
        </p:spPr>
        <p:txBody>
          <a:bodyPr vert="horz" lIns="108000" tIns="63000" rIns="108000" bIns="63000" anchor="ctr" anchorCtr="0" compatLnSpc="1"/>
          <a:lstStyle/>
          <a:p>
            <a:pPr marL="0" marR="0" lvl="0" indent="0" algn="ctr" rtl="0" hangingPunct="0">
              <a:lnSpc>
                <a:spcPct val="100000"/>
              </a:lnSpc>
              <a:spcBef>
                <a:spcPts val="0"/>
              </a:spcBef>
              <a:spcAft>
                <a:spcPts val="0"/>
              </a:spcAft>
              <a:buNone/>
              <a:tabLst>
                <a:tab pos="0" algn="l"/>
                <a:tab pos="448919" algn="l"/>
                <a:tab pos="898199" algn="l"/>
                <a:tab pos="1347480" algn="l"/>
                <a:tab pos="1796760" algn="l"/>
                <a:tab pos="2246040" algn="l"/>
                <a:tab pos="2695320" algn="l"/>
                <a:tab pos="3144600" algn="l"/>
                <a:tab pos="3593880" algn="l"/>
                <a:tab pos="4043159" algn="l"/>
                <a:tab pos="4492440" algn="l"/>
                <a:tab pos="4941719" algn="l"/>
                <a:tab pos="5391000" algn="l"/>
                <a:tab pos="5840280" algn="l"/>
                <a:tab pos="6289560" algn="l"/>
                <a:tab pos="6738840" algn="l"/>
                <a:tab pos="7188120" algn="l"/>
                <a:tab pos="7637400" algn="l"/>
                <a:tab pos="8086679" algn="l"/>
                <a:tab pos="8535960" algn="l"/>
                <a:tab pos="8985240" algn="l"/>
              </a:tabLst>
              <a:defRPr sz="2000"/>
            </a:pPr>
            <a:r>
              <a:rPr lang="de-DE" sz="2000" b="0" i="0" u="none" strike="noStrike" baseline="0">
                <a:ln>
                  <a:noFill/>
                </a:ln>
                <a:solidFill>
                  <a:srgbClr val="000000"/>
                </a:solidFill>
                <a:latin typeface="Tahoma" pitchFamily="34"/>
                <a:ea typeface="ＭＳ Ｐゴシック" pitchFamily="2"/>
                <a:cs typeface="ＭＳ Ｐゴシック" pitchFamily="2"/>
              </a:rPr>
              <a:t>Slave</a:t>
            </a:r>
          </a:p>
        </p:txBody>
      </p:sp>
      <p:cxnSp>
        <p:nvCxnSpPr>
          <p:cNvPr id="11" name="曲线连接符 10"/>
          <p:cNvCxnSpPr>
            <a:stCxn id="7" idx="7"/>
            <a:endCxn id="9" idx="7"/>
          </p:cNvCxnSpPr>
          <p:nvPr/>
        </p:nvCxnSpPr>
        <p:spPr>
          <a:xfrm rot="5400000" flipH="1" flipV="1">
            <a:off x="2699999" y="4464001"/>
            <a:ext cx="12700" cy="2303999"/>
          </a:xfrm>
          <a:prstGeom prst="curvedConnector3">
            <a:avLst>
              <a:gd name="adj1" fmla="val 6051969"/>
            </a:avLst>
          </a:prstGeom>
          <a:noFill/>
          <a:ln w="36000">
            <a:solidFill>
              <a:srgbClr val="E6E6E6"/>
            </a:solidFill>
            <a:prstDash val="solid"/>
            <a:tailEnd type="arrow"/>
          </a:ln>
        </p:spPr>
      </p:cxnSp>
      <p:cxnSp>
        <p:nvCxnSpPr>
          <p:cNvPr id="12" name="曲线连接符 11"/>
          <p:cNvCxnSpPr>
            <a:stCxn id="7" idx="7"/>
            <a:endCxn id="10" idx="7"/>
          </p:cNvCxnSpPr>
          <p:nvPr/>
        </p:nvCxnSpPr>
        <p:spPr>
          <a:xfrm rot="5400000" flipH="1" flipV="1">
            <a:off x="3600000" y="3564000"/>
            <a:ext cx="12700" cy="4104000"/>
          </a:xfrm>
          <a:prstGeom prst="curvedConnector3">
            <a:avLst>
              <a:gd name="adj1" fmla="val 6051969"/>
            </a:avLst>
          </a:prstGeom>
          <a:noFill/>
          <a:ln w="36000">
            <a:solidFill>
              <a:srgbClr val="E6E6E6"/>
            </a:solidFill>
            <a:prstDash val="solid"/>
            <a:tailEnd type="arrow"/>
          </a:ln>
        </p:spPr>
      </p:cxnSp>
      <p:cxnSp>
        <p:nvCxnSpPr>
          <p:cNvPr id="13" name="曲线连接符 12"/>
          <p:cNvCxnSpPr>
            <a:stCxn id="10" idx="7"/>
          </p:cNvCxnSpPr>
          <p:nvPr/>
        </p:nvCxnSpPr>
        <p:spPr>
          <a:xfrm>
            <a:off x="5651640" y="5616000"/>
            <a:ext cx="1800360" cy="0"/>
          </a:xfrm>
          <a:prstGeom prst="curvedConnector3">
            <a:avLst/>
          </a:prstGeom>
          <a:noFill/>
          <a:ln w="36000">
            <a:solidFill>
              <a:srgbClr val="E6E6E6"/>
            </a:solidFill>
            <a:prstDash val="solid"/>
            <a:tailEnd type="arrow"/>
          </a:ln>
        </p:spPr>
      </p:cxnSp>
      <p:cxnSp>
        <p:nvCxnSpPr>
          <p:cNvPr id="14" name="直接箭头连接符 13"/>
          <p:cNvCxnSpPr>
            <a:stCxn id="4" idx="2"/>
            <a:endCxn id="5" idx="0"/>
          </p:cNvCxnSpPr>
          <p:nvPr/>
        </p:nvCxnSpPr>
        <p:spPr>
          <a:xfrm flipH="1">
            <a:off x="1564739" y="4140000"/>
            <a:ext cx="2056861" cy="144360"/>
          </a:xfrm>
          <a:prstGeom prst="straightConnector1">
            <a:avLst/>
          </a:prstGeom>
          <a:noFill/>
          <a:ln w="36000">
            <a:solidFill>
              <a:srgbClr val="CCCCCC"/>
            </a:solidFill>
            <a:prstDash val="solid"/>
            <a:tailEnd type="arrow"/>
          </a:ln>
        </p:spPr>
      </p:cxnSp>
      <p:cxnSp>
        <p:nvCxnSpPr>
          <p:cNvPr id="15" name="直接箭头连接符 14"/>
          <p:cNvCxnSpPr>
            <a:stCxn id="4" idx="2"/>
            <a:endCxn id="6" idx="0"/>
          </p:cNvCxnSpPr>
          <p:nvPr/>
        </p:nvCxnSpPr>
        <p:spPr>
          <a:xfrm>
            <a:off x="3621600" y="4140000"/>
            <a:ext cx="1857600" cy="144360"/>
          </a:xfrm>
          <a:prstGeom prst="straightConnector1">
            <a:avLst/>
          </a:prstGeom>
          <a:noFill/>
          <a:ln w="36000">
            <a:solidFill>
              <a:srgbClr val="CCCCCC"/>
            </a:solidFill>
            <a:prstDash val="solid"/>
            <a:tailEnd type="arrow"/>
          </a:ln>
        </p:spPr>
      </p:cxnSp>
      <p:cxnSp>
        <p:nvCxnSpPr>
          <p:cNvPr id="16" name="直接箭头连接符 15"/>
          <p:cNvCxnSpPr>
            <a:stCxn id="6" idx="2"/>
            <a:endCxn id="9" idx="5"/>
          </p:cNvCxnSpPr>
          <p:nvPr/>
        </p:nvCxnSpPr>
        <p:spPr>
          <a:xfrm flipH="1">
            <a:off x="3851999" y="4740479"/>
            <a:ext cx="1627201" cy="335521"/>
          </a:xfrm>
          <a:prstGeom prst="straightConnector1">
            <a:avLst/>
          </a:prstGeom>
          <a:noFill/>
          <a:ln w="36000">
            <a:solidFill>
              <a:srgbClr val="CCCCCC"/>
            </a:solidFill>
            <a:prstDash val="solid"/>
            <a:tailEnd type="arrow"/>
          </a:ln>
        </p:spPr>
      </p:cxnSp>
    </p:spTree>
    <p:extLst>
      <p:ext uri="{BB962C8B-B14F-4D97-AF65-F5344CB8AC3E}">
        <p14:creationId xmlns:p14="http://schemas.microsoft.com/office/powerpoint/2010/main" val="313263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txBox="1">
            <a:spLocks noGrp="1"/>
          </p:cNvSpPr>
          <p:nvPr>
            <p:ph type="title" idx="4294967295"/>
          </p:nvPr>
        </p:nvSpPr>
        <p:spPr>
          <a:xfrm>
            <a:off x="380880" y="648949"/>
            <a:ext cx="8382240" cy="646331"/>
          </a:xfrm>
        </p:spPr>
        <p:txBody>
          <a:bodyPr wrap="square" anchorCtr="0">
            <a:spAutoFit/>
          </a:bodyPr>
          <a:lstStyle>
            <a:defPPr lvl="0">
              <a:buClr>
                <a:srgbClr val="000000"/>
              </a:buClr>
              <a:buSzPct val="100000"/>
              <a:buFont typeface="Times New Roman" pitchFamily="18"/>
              <a:buNone/>
            </a:defPPr>
            <a:lvl1pPr lvl="0">
              <a:buClr>
                <a:srgbClr val="000000"/>
              </a:buClr>
              <a:buSzPct val="100000"/>
              <a:buFont typeface="Times New Roman" pitchFamily="18"/>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endParaRPr lang="de-DE" dirty="0"/>
          </a:p>
        </p:txBody>
      </p:sp>
      <p:sp>
        <p:nvSpPr>
          <p:cNvPr id="5" name="文本占位符 4"/>
          <p:cNvSpPr txBox="1">
            <a:spLocks noGrp="1"/>
          </p:cNvSpPr>
          <p:nvPr>
            <p:ph type="body" idx="4294967295"/>
          </p:nvPr>
        </p:nvSpPr>
        <p:spPr>
          <a:xfrm>
            <a:off x="380880" y="1441800"/>
            <a:ext cx="8382240" cy="3754874"/>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de-DE" b="0" dirty="0"/>
              <a:t>By default, to reduce the connection pool size of every PHP web request, connections are not opened before executing a statement. Imagine you have 50 concurrent web requests, you configured four slaves and, you are using random once. If not using lazy connections, the plugin opens 50 x 4 = 200 slave connections but uses at max 50 of them (random once).  Every connection occupies resources – ever seen a PHP application opening connections before using? There are many badly written ones...</a:t>
            </a:r>
          </a:p>
          <a:p>
            <a:pPr marL="342900" indent="-342900">
              <a:buChar char="•"/>
            </a:pPr>
            <a:endParaRPr lang="de-DE" b="0" dirty="0"/>
          </a:p>
          <a:p>
            <a:pPr marL="342900" indent="-342900">
              <a:buChar char="•"/>
            </a:pPr>
            <a:r>
              <a:rPr lang="de-DE" b="0" dirty="0"/>
              <a:t>Many connection state changing API calls are buffered and replayed when opening lazy to prevent pitfalls.</a:t>
            </a:r>
          </a:p>
        </p:txBody>
      </p:sp>
    </p:spTree>
    <p:extLst>
      <p:ext uri="{BB962C8B-B14F-4D97-AF65-F5344CB8AC3E}">
        <p14:creationId xmlns:p14="http://schemas.microsoft.com/office/powerpoint/2010/main" val="24682668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a:xfrm>
            <a:off x="457200" y="274638"/>
            <a:ext cx="6329363" cy="1143000"/>
          </a:xfrm>
        </p:spPr>
        <p:txBody>
          <a:bodyPr/>
          <a:lstStyle/>
          <a:p>
            <a:r>
              <a:rPr lang="en-US" altLang="zh-CN" smtClean="0"/>
              <a:t>mysql</a:t>
            </a:r>
            <a:r>
              <a:rPr lang="zh-CN" altLang="en-US" smtClean="0"/>
              <a:t>常用</a:t>
            </a:r>
            <a:r>
              <a:rPr lang="en-US" altLang="zh-CN" smtClean="0"/>
              <a:t>HA</a:t>
            </a:r>
            <a:r>
              <a:rPr lang="zh-CN" altLang="en-US" smtClean="0"/>
              <a:t>和</a:t>
            </a:r>
            <a:r>
              <a:rPr lang="en-US" altLang="zh-CN" smtClean="0"/>
              <a:t>LB</a:t>
            </a:r>
            <a:r>
              <a:rPr lang="zh-CN" altLang="en-US" smtClean="0"/>
              <a:t>方案</a:t>
            </a:r>
          </a:p>
        </p:txBody>
      </p:sp>
      <p:sp>
        <p:nvSpPr>
          <p:cNvPr id="17411" name="内容占位符 2"/>
          <p:cNvSpPr>
            <a:spLocks noGrp="1"/>
          </p:cNvSpPr>
          <p:nvPr>
            <p:ph idx="1"/>
          </p:nvPr>
        </p:nvSpPr>
        <p:spPr>
          <a:xfrm>
            <a:off x="447675" y="1639888"/>
            <a:ext cx="8229600" cy="4525962"/>
          </a:xfrm>
        </p:spPr>
        <p:txBody>
          <a:bodyPr/>
          <a:lstStyle/>
          <a:p>
            <a:r>
              <a:rPr lang="zh-CN" altLang="en-US" smtClean="0"/>
              <a:t>常用的</a:t>
            </a:r>
            <a:r>
              <a:rPr lang="en-US" altLang="zh-CN" smtClean="0"/>
              <a:t>Mysql</a:t>
            </a:r>
            <a:r>
              <a:rPr lang="zh-CN" altLang="en-US" smtClean="0"/>
              <a:t>的</a:t>
            </a:r>
            <a:r>
              <a:rPr lang="en-US" altLang="zh-CN" smtClean="0"/>
              <a:t>HA+LB</a:t>
            </a:r>
            <a:r>
              <a:rPr lang="zh-CN" altLang="en-US" smtClean="0"/>
              <a:t>开源方案一般有以下几种</a:t>
            </a:r>
            <a:endParaRPr lang="en-US" altLang="zh-CN" smtClean="0"/>
          </a:p>
          <a:p>
            <a:r>
              <a:rPr lang="zh-CN" altLang="en-US" smtClean="0"/>
              <a:t>强调下</a:t>
            </a:r>
            <a:r>
              <a:rPr lang="en-US" altLang="zh-CN" smtClean="0"/>
              <a:t>mysql</a:t>
            </a:r>
            <a:r>
              <a:rPr lang="zh-CN" altLang="en-US" smtClean="0"/>
              <a:t>的架构特殊性，一般只有一个写入点，</a:t>
            </a:r>
            <a:r>
              <a:rPr lang="en-US" altLang="zh-CN" smtClean="0"/>
              <a:t>LB</a:t>
            </a:r>
            <a:r>
              <a:rPr lang="zh-CN" altLang="en-US" smtClean="0"/>
              <a:t>主要通过读写分离实现</a:t>
            </a:r>
            <a:endParaRPr lang="en-US" altLang="zh-CN" smtClean="0"/>
          </a:p>
          <a:p>
            <a:pPr lvl="1"/>
            <a:r>
              <a:rPr lang="zh-CN" altLang="en-US" smtClean="0"/>
              <a:t>主主复制</a:t>
            </a:r>
            <a:endParaRPr lang="en-US" altLang="zh-CN" smtClean="0"/>
          </a:p>
          <a:p>
            <a:pPr lvl="1"/>
            <a:r>
              <a:rPr lang="zh-CN" altLang="en-US" smtClean="0"/>
              <a:t>主从复制</a:t>
            </a:r>
            <a:endParaRPr lang="en-US" altLang="zh-CN" smtClean="0"/>
          </a:p>
          <a:p>
            <a:pPr lvl="1"/>
            <a:r>
              <a:rPr lang="en-US" altLang="zh-CN" smtClean="0"/>
              <a:t>Mysql-proxy</a:t>
            </a:r>
          </a:p>
          <a:p>
            <a:pPr lvl="1"/>
            <a:r>
              <a:rPr lang="en-US" altLang="zh-CN" smtClean="0"/>
              <a:t>Mysql</a:t>
            </a:r>
            <a:r>
              <a:rPr lang="zh-CN" altLang="en-US" smtClean="0"/>
              <a:t>集群套件</a:t>
            </a:r>
            <a:endParaRPr lang="en-US" altLang="zh-CN" smtClean="0"/>
          </a:p>
          <a:p>
            <a:pPr lvl="1"/>
            <a:r>
              <a:rPr lang="en-US" altLang="zh-CN" smtClean="0"/>
              <a:t>Mysql-mmm</a:t>
            </a:r>
          </a:p>
          <a:p>
            <a:pPr lvl="1"/>
            <a:r>
              <a:rPr lang="en-US" altLang="zh-CN" smtClean="0"/>
              <a:t>DRBD+heartbeat</a:t>
            </a:r>
          </a:p>
          <a:p>
            <a:pPr lvl="1"/>
            <a:r>
              <a:rPr lang="en-US" altLang="zh-CN" smtClean="0"/>
              <a:t>Lvs+keepalive</a:t>
            </a:r>
          </a:p>
          <a:p>
            <a:pPr lvl="1"/>
            <a:r>
              <a:rPr lang="en-US" altLang="zh-CN" smtClean="0"/>
              <a:t>Haproxy</a:t>
            </a:r>
          </a:p>
          <a:p>
            <a:pPr lvl="1"/>
            <a:r>
              <a:rPr lang="en-US" altLang="zh-CN" smtClean="0"/>
              <a:t>Amoeba</a:t>
            </a:r>
          </a:p>
          <a:p>
            <a:pPr lvl="1"/>
            <a:r>
              <a:rPr lang="zh-CN" altLang="en-US" smtClean="0"/>
              <a:t>应用层软件自主开发（</a:t>
            </a:r>
            <a:r>
              <a:rPr lang="en-US" altLang="zh-CN" smtClean="0"/>
              <a:t>mysql_rw_php</a:t>
            </a:r>
            <a:r>
              <a:rPr lang="zh-CN" altLang="en-US" smtClean="0"/>
              <a:t>）</a:t>
            </a:r>
            <a:endParaRPr lang="en-US" altLang="zh-CN" smtClean="0"/>
          </a:p>
          <a:p>
            <a:pPr lvl="1"/>
            <a:endParaRPr lang="zh-CN" altLang="en-US" smtClean="0"/>
          </a:p>
        </p:txBody>
      </p:sp>
      <p:sp>
        <p:nvSpPr>
          <p:cNvPr id="17412" name="灯片编号占位符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fld id="{5C675A54-AEBD-4F89-AC0F-BBD2F595DF12}" type="slidenum">
              <a:rPr lang="zh-CN" altLang="en-US" smtClean="0">
                <a:latin typeface="Calibri" pitchFamily="34" charset="0"/>
                <a:ea typeface="MS PGothic" pitchFamily="34" charset="-128"/>
              </a:rPr>
              <a:pPr/>
              <a:t>136</a:t>
            </a:fld>
            <a:endParaRPr lang="zh-CN" altLang="en-US" smtClean="0"/>
          </a:p>
        </p:txBody>
      </p:sp>
    </p:spTree>
    <p:extLst>
      <p:ext uri="{BB962C8B-B14F-4D97-AF65-F5344CB8AC3E}">
        <p14:creationId xmlns:p14="http://schemas.microsoft.com/office/powerpoint/2010/main" val="29434471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如何实现原子性（</a:t>
            </a:r>
            <a:r>
              <a:rPr lang="en-US" altLang="zh-CN" dirty="0" smtClean="0">
                <a:latin typeface="微软雅黑" pitchFamily="34" charset="-122"/>
                <a:ea typeface="微软雅黑" pitchFamily="34" charset="-122"/>
              </a:rPr>
              <a:t>2</a:t>
            </a:r>
            <a:r>
              <a:rPr lang="zh-CN" altLang="en-US" dirty="0" smtClean="0">
                <a:latin typeface="微软雅黑" pitchFamily="34" charset="-122"/>
                <a:ea typeface="微软雅黑" pitchFamily="34" charset="-122"/>
              </a:rPr>
              <a:t>）</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a:latin typeface="微软雅黑" pitchFamily="34" charset="-122"/>
                <a:ea typeface="微软雅黑" pitchFamily="34" charset="-122"/>
                <a:sym typeface="Wingdings" pitchFamily="2" charset="2"/>
              </a:rPr>
              <a:t>事务槽为变更入口，单一入口（原子）</a:t>
            </a:r>
            <a:endParaRPr lang="en-US" altLang="zh-CN" dirty="0">
              <a:latin typeface="微软雅黑" pitchFamily="34" charset="-122"/>
              <a:ea typeface="微软雅黑" pitchFamily="34" charset="-122"/>
              <a:sym typeface="Wingdings" pitchFamily="2" charset="2"/>
            </a:endParaRPr>
          </a:p>
          <a:p>
            <a:r>
              <a:rPr lang="zh-CN" altLang="en-US" dirty="0">
                <a:latin typeface="微软雅黑" pitchFamily="34" charset="-122"/>
                <a:ea typeface="微软雅黑" pitchFamily="34" charset="-122"/>
                <a:sym typeface="Wingdings" pitchFamily="2" charset="2"/>
              </a:rPr>
              <a:t>每个变更的记录都包含事务槽信息</a:t>
            </a:r>
            <a:endParaRPr lang="en-US" altLang="zh-CN" dirty="0">
              <a:latin typeface="微软雅黑" pitchFamily="34" charset="-122"/>
              <a:ea typeface="微软雅黑" pitchFamily="34" charset="-122"/>
              <a:sym typeface="Wingdings" pitchFamily="2" charset="2"/>
            </a:endParaRPr>
          </a:p>
          <a:p>
            <a:endParaRPr lang="zh-CN" altLang="en-US" dirty="0"/>
          </a:p>
        </p:txBody>
      </p:sp>
    </p:spTree>
    <p:extLst>
      <p:ext uri="{BB962C8B-B14F-4D97-AF65-F5344CB8AC3E}">
        <p14:creationId xmlns:p14="http://schemas.microsoft.com/office/powerpoint/2010/main" val="11195901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数据库中如何保证</a:t>
            </a:r>
            <a:r>
              <a:rPr lang="en-US" altLang="zh-CN" dirty="0">
                <a:latin typeface="微软雅黑" pitchFamily="34" charset="-122"/>
                <a:ea typeface="微软雅黑" pitchFamily="34" charset="-122"/>
              </a:rPr>
              <a:t>C</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通过</a:t>
            </a:r>
            <a:r>
              <a:rPr lang="en-US" altLang="zh-CN" dirty="0" smtClean="0">
                <a:latin typeface="微软雅黑" pitchFamily="34" charset="-122"/>
                <a:ea typeface="微软雅黑" pitchFamily="34" charset="-122"/>
              </a:rPr>
              <a:t>Read Dirty</a:t>
            </a:r>
            <a:r>
              <a:rPr lang="zh-CN" altLang="en-US" dirty="0" smtClean="0">
                <a:latin typeface="微软雅黑" pitchFamily="34" charset="-122"/>
                <a:ea typeface="微软雅黑" pitchFamily="34" charset="-122"/>
              </a:rPr>
              <a:t>与锁来解决</a:t>
            </a:r>
            <a:r>
              <a:rPr lang="en-US" altLang="zh-CN" dirty="0" smtClean="0">
                <a:latin typeface="微软雅黑" pitchFamily="34" charset="-122"/>
                <a:ea typeface="微软雅黑" pitchFamily="34" charset="-122"/>
              </a:rPr>
              <a:t>PK/UK</a:t>
            </a:r>
          </a:p>
          <a:p>
            <a:r>
              <a:rPr lang="zh-CN" altLang="en-US" dirty="0" smtClean="0">
                <a:latin typeface="微软雅黑" pitchFamily="34" charset="-122"/>
                <a:ea typeface="微软雅黑" pitchFamily="34" charset="-122"/>
              </a:rPr>
              <a:t>通过</a:t>
            </a:r>
            <a:r>
              <a:rPr lang="en-US" altLang="zh-CN" dirty="0" smtClean="0">
                <a:latin typeface="微软雅黑" pitchFamily="34" charset="-122"/>
                <a:ea typeface="微软雅黑" pitchFamily="34" charset="-122"/>
              </a:rPr>
              <a:t>Ref</a:t>
            </a:r>
            <a:r>
              <a:rPr lang="zh-CN" altLang="en-US" dirty="0" smtClean="0">
                <a:latin typeface="微软雅黑" pitchFamily="34" charset="-122"/>
                <a:ea typeface="微软雅黑" pitchFamily="34" charset="-122"/>
              </a:rPr>
              <a:t>检查来解决</a:t>
            </a:r>
            <a:r>
              <a:rPr lang="en-US" altLang="zh-CN" dirty="0" smtClean="0">
                <a:latin typeface="微软雅黑" pitchFamily="34" charset="-122"/>
                <a:ea typeface="微软雅黑" pitchFamily="34" charset="-122"/>
              </a:rPr>
              <a:t>FK</a:t>
            </a:r>
            <a:r>
              <a:rPr lang="zh-CN" altLang="en-US" dirty="0" smtClean="0">
                <a:latin typeface="微软雅黑" pitchFamily="34" charset="-122"/>
                <a:ea typeface="微软雅黑" pitchFamily="34" charset="-122"/>
              </a:rPr>
              <a:t>的问题（需要</a:t>
            </a:r>
            <a:r>
              <a:rPr lang="en-US" altLang="zh-CN" dirty="0" smtClean="0">
                <a:latin typeface="微软雅黑" pitchFamily="34" charset="-122"/>
                <a:ea typeface="微软雅黑" pitchFamily="34" charset="-122"/>
              </a:rPr>
              <a:t>Index</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通过</a:t>
            </a:r>
            <a:r>
              <a:rPr lang="en-US" altLang="zh-CN" dirty="0" err="1" smtClean="0">
                <a:latin typeface="微软雅黑" pitchFamily="34" charset="-122"/>
                <a:ea typeface="微软雅黑" pitchFamily="34" charset="-122"/>
              </a:rPr>
              <a:t>PreCommit</a:t>
            </a:r>
            <a:r>
              <a:rPr lang="en-US" altLang="zh-CN" dirty="0" smtClean="0">
                <a:latin typeface="微软雅黑" pitchFamily="34" charset="-122"/>
                <a:ea typeface="微软雅黑" pitchFamily="34" charset="-122"/>
              </a:rPr>
              <a:t> trigger</a:t>
            </a:r>
            <a:r>
              <a:rPr lang="zh-CN" altLang="en-US" dirty="0" smtClean="0">
                <a:latin typeface="微软雅黑" pitchFamily="34" charset="-122"/>
                <a:ea typeface="微软雅黑" pitchFamily="34" charset="-122"/>
              </a:rPr>
              <a:t>来做</a:t>
            </a:r>
            <a:r>
              <a:rPr lang="en-US" altLang="zh-CN" dirty="0" smtClean="0">
                <a:latin typeface="微软雅黑" pitchFamily="34" charset="-122"/>
                <a:ea typeface="微软雅黑" pitchFamily="34" charset="-122"/>
              </a:rPr>
              <a:t>Null</a:t>
            </a:r>
            <a:r>
              <a:rPr lang="zh-CN" altLang="en-US" dirty="0" smtClean="0">
                <a:latin typeface="微软雅黑" pitchFamily="34" charset="-122"/>
                <a:ea typeface="微软雅黑" pitchFamily="34" charset="-122"/>
              </a:rPr>
              <a:t>以及</a:t>
            </a:r>
            <a:r>
              <a:rPr lang="en-US" altLang="zh-CN" dirty="0" smtClean="0">
                <a:latin typeface="微软雅黑" pitchFamily="34" charset="-122"/>
                <a:ea typeface="微软雅黑" pitchFamily="34" charset="-122"/>
              </a:rPr>
              <a:t>Check</a:t>
            </a:r>
          </a:p>
          <a:p>
            <a:endParaRPr lang="zh-CN" altLang="en-US" dirty="0"/>
          </a:p>
        </p:txBody>
      </p:sp>
    </p:spTree>
    <p:extLst>
      <p:ext uri="{BB962C8B-B14F-4D97-AF65-F5344CB8AC3E}">
        <p14:creationId xmlns:p14="http://schemas.microsoft.com/office/powerpoint/2010/main" val="6772379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ea typeface="微软雅黑" pitchFamily="34" charset="-122"/>
              </a:rPr>
              <a:t>数据库中如何</a:t>
            </a:r>
            <a:r>
              <a:rPr lang="zh-CN" altLang="en-US" dirty="0" smtClean="0">
                <a:ea typeface="微软雅黑" pitchFamily="34" charset="-122"/>
              </a:rPr>
              <a:t>保证</a:t>
            </a:r>
            <a:r>
              <a:rPr lang="en-US" altLang="zh-CN" dirty="0" smtClean="0">
                <a:ea typeface="微软雅黑" pitchFamily="34" charset="-122"/>
              </a:rPr>
              <a:t>I</a:t>
            </a:r>
            <a:endParaRPr lang="zh-CN" altLang="en-US" dirty="0">
              <a:ea typeface="微软雅黑" pitchFamily="34" charset="-122"/>
            </a:endParaRPr>
          </a:p>
        </p:txBody>
      </p:sp>
      <p:sp>
        <p:nvSpPr>
          <p:cNvPr id="3" name="内容占位符 2"/>
          <p:cNvSpPr>
            <a:spLocks noGrp="1"/>
          </p:cNvSpPr>
          <p:nvPr>
            <p:ph sz="quarter" idx="1"/>
          </p:nvPr>
        </p:nvSpPr>
        <p:spPr/>
        <p:txBody>
          <a:bodyPr>
            <a:normAutofit/>
          </a:bodyPr>
          <a:lstStyle/>
          <a:p>
            <a:r>
              <a:rPr lang="zh-CN" altLang="en-US" sz="2800" dirty="0">
                <a:latin typeface="微软雅黑" pitchFamily="34" charset="-122"/>
                <a:ea typeface="微软雅黑" pitchFamily="34" charset="-122"/>
              </a:rPr>
              <a:t>锁控制</a:t>
            </a:r>
            <a:endParaRPr lang="en-US" altLang="zh-CN" sz="2800" dirty="0">
              <a:latin typeface="微软雅黑" pitchFamily="34" charset="-122"/>
              <a:ea typeface="微软雅黑" pitchFamily="34" charset="-122"/>
            </a:endParaRPr>
          </a:p>
          <a:p>
            <a:pPr lvl="1"/>
            <a:r>
              <a:rPr lang="zh-CN" altLang="en-US" dirty="0">
                <a:latin typeface="微软雅黑" pitchFamily="34" charset="-122"/>
                <a:ea typeface="微软雅黑" pitchFamily="34" charset="-122"/>
              </a:rPr>
              <a:t>不同粒度的锁（表级、块级、记录级）</a:t>
            </a:r>
            <a:endParaRPr lang="en-US" altLang="zh-CN" dirty="0">
              <a:latin typeface="微软雅黑" pitchFamily="34" charset="-122"/>
              <a:ea typeface="微软雅黑" pitchFamily="34" charset="-122"/>
            </a:endParaRPr>
          </a:p>
          <a:p>
            <a:pPr lvl="1"/>
            <a:r>
              <a:rPr lang="zh-CN" altLang="en-US" dirty="0">
                <a:latin typeface="微软雅黑" pitchFamily="34" charset="-122"/>
                <a:ea typeface="微软雅黑" pitchFamily="34" charset="-122"/>
              </a:rPr>
              <a:t>不同维度的锁（数据相关锁，内存相关锁）</a:t>
            </a:r>
            <a:endParaRPr lang="en-US" altLang="zh-CN" dirty="0">
              <a:latin typeface="微软雅黑" pitchFamily="34" charset="-122"/>
              <a:ea typeface="微软雅黑" pitchFamily="34" charset="-122"/>
            </a:endParaRPr>
          </a:p>
          <a:p>
            <a:r>
              <a:rPr lang="en-US" altLang="zh-CN" sz="2800" dirty="0" smtClean="0">
                <a:latin typeface="微软雅黑" pitchFamily="34" charset="-122"/>
                <a:ea typeface="微软雅黑" pitchFamily="34" charset="-122"/>
              </a:rPr>
              <a:t>MVCC</a:t>
            </a:r>
            <a:r>
              <a:rPr lang="zh-CN" altLang="en-US" sz="2800" dirty="0">
                <a:latin typeface="微软雅黑" pitchFamily="34" charset="-122"/>
                <a:ea typeface="微软雅黑" pitchFamily="34" charset="-122"/>
              </a:rPr>
              <a:t>（多版本并发</a:t>
            </a:r>
            <a:r>
              <a:rPr lang="zh-CN" altLang="en-US" sz="2800" dirty="0" smtClean="0">
                <a:latin typeface="微软雅黑" pitchFamily="34" charset="-122"/>
                <a:ea typeface="微软雅黑" pitchFamily="34" charset="-122"/>
              </a:rPr>
              <a:t>控制）</a:t>
            </a:r>
            <a:endParaRPr lang="en-US" altLang="zh-CN" sz="2800" dirty="0">
              <a:latin typeface="微软雅黑" pitchFamily="34" charset="-122"/>
              <a:ea typeface="微软雅黑" pitchFamily="34" charset="-122"/>
            </a:endParaRPr>
          </a:p>
          <a:p>
            <a:pPr lvl="1"/>
            <a:r>
              <a:rPr lang="en-US" altLang="zh-CN" dirty="0">
                <a:latin typeface="微软雅黑" pitchFamily="34" charset="-122"/>
                <a:ea typeface="微软雅黑" pitchFamily="34" charset="-122"/>
              </a:rPr>
              <a:t>Snapshot Isolation</a:t>
            </a:r>
          </a:p>
          <a:p>
            <a:pPr lvl="1"/>
            <a:r>
              <a:rPr lang="en-US" altLang="zh-CN" dirty="0">
                <a:latin typeface="微软雅黑" pitchFamily="34" charset="-122"/>
                <a:ea typeface="微软雅黑" pitchFamily="34" charset="-122"/>
              </a:rPr>
              <a:t>Block Image + SCN + Undo Image </a:t>
            </a:r>
            <a:r>
              <a:rPr lang="zh-CN" altLang="en-US" dirty="0">
                <a:latin typeface="微软雅黑" pitchFamily="34" charset="-122"/>
                <a:ea typeface="微软雅黑" pitchFamily="34" charset="-122"/>
              </a:rPr>
              <a:t>判断</a:t>
            </a:r>
            <a:endParaRPr lang="en-US" altLang="zh-CN" dirty="0">
              <a:latin typeface="微软雅黑" pitchFamily="34" charset="-122"/>
              <a:ea typeface="微软雅黑" pitchFamily="34" charset="-122"/>
            </a:endParaRPr>
          </a:p>
          <a:p>
            <a:r>
              <a:rPr lang="zh-CN" altLang="en-US" sz="2800" dirty="0">
                <a:latin typeface="微软雅黑" pitchFamily="34" charset="-122"/>
                <a:ea typeface="微软雅黑" pitchFamily="34" charset="-122"/>
              </a:rPr>
              <a:t>差别在于读取哪个时间点的</a:t>
            </a:r>
            <a:r>
              <a:rPr lang="en-US" altLang="zh-CN" sz="2800" dirty="0">
                <a:latin typeface="微软雅黑" pitchFamily="34" charset="-122"/>
                <a:ea typeface="微软雅黑" pitchFamily="34" charset="-122"/>
              </a:rPr>
              <a:t>Snapshot</a:t>
            </a:r>
            <a:endParaRPr lang="zh-CN" altLang="en-US" sz="2800" dirty="0">
              <a:latin typeface="微软雅黑" pitchFamily="34" charset="-122"/>
              <a:ea typeface="微软雅黑" pitchFamily="34" charset="-122"/>
            </a:endParaRPr>
          </a:p>
        </p:txBody>
      </p:sp>
    </p:spTree>
    <p:extLst>
      <p:ext uri="{BB962C8B-B14F-4D97-AF65-F5344CB8AC3E}">
        <p14:creationId xmlns:p14="http://schemas.microsoft.com/office/powerpoint/2010/main" val="37945756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微软雅黑" pitchFamily="34" charset="-122"/>
                <a:ea typeface="微软雅黑" pitchFamily="34" charset="-122"/>
              </a:rPr>
              <a:t>数据库中如何</a:t>
            </a:r>
            <a:r>
              <a:rPr lang="zh-CN" altLang="en-US" dirty="0" smtClean="0">
                <a:latin typeface="微软雅黑" pitchFamily="34" charset="-122"/>
                <a:ea typeface="微软雅黑" pitchFamily="34" charset="-122"/>
              </a:rPr>
              <a:t>保证</a:t>
            </a:r>
            <a:r>
              <a:rPr lang="en-US" altLang="zh-CN" dirty="0" smtClean="0">
                <a:latin typeface="微软雅黑" pitchFamily="34" charset="-122"/>
                <a:ea typeface="微软雅黑" pitchFamily="34" charset="-122"/>
              </a:rPr>
              <a:t>D</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r>
              <a:rPr lang="en-US" altLang="zh-CN" b="1" dirty="0" smtClean="0">
                <a:latin typeface="微软雅黑" pitchFamily="34" charset="-122"/>
                <a:ea typeface="微软雅黑" pitchFamily="34" charset="-122"/>
              </a:rPr>
              <a:t>Log </a:t>
            </a:r>
            <a:r>
              <a:rPr lang="en-US" altLang="zh-CN" b="1" dirty="0">
                <a:latin typeface="微软雅黑" pitchFamily="34" charset="-122"/>
                <a:ea typeface="微软雅黑" pitchFamily="34" charset="-122"/>
              </a:rPr>
              <a:t>before </a:t>
            </a:r>
            <a:r>
              <a:rPr lang="en-US" altLang="zh-CN" b="1" dirty="0" smtClean="0">
                <a:latin typeface="微软雅黑" pitchFamily="34" charset="-122"/>
                <a:ea typeface="微软雅黑" pitchFamily="34" charset="-122"/>
              </a:rPr>
              <a:t>Data</a:t>
            </a:r>
          </a:p>
          <a:p>
            <a:r>
              <a:rPr lang="en-US" altLang="zh-CN" b="1" dirty="0">
                <a:latin typeface="微软雅黑" pitchFamily="34" charset="-122"/>
                <a:ea typeface="微软雅黑" pitchFamily="34" charset="-122"/>
              </a:rPr>
              <a:t>LGWR before </a:t>
            </a:r>
            <a:r>
              <a:rPr lang="en-US" altLang="zh-CN" b="1" dirty="0" err="1" smtClean="0">
                <a:latin typeface="微软雅黑" pitchFamily="34" charset="-122"/>
                <a:ea typeface="微软雅黑" pitchFamily="34" charset="-122"/>
              </a:rPr>
              <a:t>DBWn</a:t>
            </a:r>
            <a:endParaRPr lang="en-US" altLang="zh-CN" b="1" dirty="0" smtClean="0">
              <a:latin typeface="微软雅黑" pitchFamily="34" charset="-122"/>
              <a:ea typeface="微软雅黑" pitchFamily="34" charset="-122"/>
            </a:endParaRPr>
          </a:p>
          <a:p>
            <a:r>
              <a:rPr lang="en-US" altLang="zh-CN" b="1" dirty="0">
                <a:latin typeface="微软雅黑" pitchFamily="34" charset="-122"/>
                <a:ea typeface="微软雅黑" pitchFamily="34" charset="-122"/>
              </a:rPr>
              <a:t>Flush Log on </a:t>
            </a:r>
            <a:r>
              <a:rPr lang="en-US" altLang="zh-CN" b="1" dirty="0" smtClean="0">
                <a:latin typeface="微软雅黑" pitchFamily="34" charset="-122"/>
                <a:ea typeface="微软雅黑" pitchFamily="34" charset="-122"/>
              </a:rPr>
              <a:t>Commit</a:t>
            </a:r>
          </a:p>
          <a:p>
            <a:pPr lvl="1"/>
            <a:r>
              <a:rPr lang="en-US" altLang="zh-CN" b="1" dirty="0" smtClean="0">
                <a:latin typeface="微软雅黑" pitchFamily="34" charset="-122"/>
                <a:ea typeface="微软雅黑" pitchFamily="34" charset="-122"/>
              </a:rPr>
              <a:t>Durability On Commit</a:t>
            </a:r>
          </a:p>
          <a:p>
            <a:r>
              <a:rPr lang="en-US" altLang="zh-CN" b="1" dirty="0">
                <a:latin typeface="微软雅黑" pitchFamily="34" charset="-122"/>
                <a:ea typeface="微软雅黑" pitchFamily="34" charset="-122"/>
              </a:rPr>
              <a:t>Checkpoint </a:t>
            </a:r>
            <a:r>
              <a:rPr lang="en-US" altLang="zh-CN" b="1" dirty="0" smtClean="0">
                <a:latin typeface="微软雅黑" pitchFamily="34" charset="-122"/>
                <a:ea typeface="微软雅黑" pitchFamily="34" charset="-122"/>
              </a:rPr>
              <a:t>Before Redo </a:t>
            </a:r>
            <a:r>
              <a:rPr lang="en-US" altLang="zh-CN" b="1" dirty="0">
                <a:latin typeface="微软雅黑" pitchFamily="34" charset="-122"/>
                <a:ea typeface="微软雅黑" pitchFamily="34" charset="-122"/>
              </a:rPr>
              <a:t>Log File Reuse</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23385658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ACID</a:t>
            </a:r>
            <a:r>
              <a:rPr lang="zh-CN" altLang="en-US" dirty="0" smtClean="0">
                <a:latin typeface="微软雅黑" pitchFamily="34" charset="-122"/>
                <a:ea typeface="微软雅黑" pitchFamily="34" charset="-122"/>
              </a:rPr>
              <a:t>的代价</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不同的</a:t>
            </a:r>
            <a:r>
              <a:rPr lang="en-US" altLang="zh-CN" dirty="0" smtClean="0">
                <a:latin typeface="微软雅黑" pitchFamily="34" charset="-122"/>
                <a:ea typeface="微软雅黑" pitchFamily="34" charset="-122"/>
              </a:rPr>
              <a:t>Isolation</a:t>
            </a:r>
            <a:r>
              <a:rPr lang="zh-CN" altLang="en-US" dirty="0" smtClean="0">
                <a:latin typeface="微软雅黑" pitchFamily="34" charset="-122"/>
                <a:ea typeface="微软雅黑" pitchFamily="34" charset="-122"/>
              </a:rPr>
              <a:t>对应不同的代价</a:t>
            </a:r>
            <a:endParaRPr lang="en-US" altLang="zh-CN" dirty="0" smtClean="0">
              <a:latin typeface="微软雅黑" pitchFamily="34" charset="-122"/>
              <a:ea typeface="微软雅黑" pitchFamily="34" charset="-122"/>
            </a:endParaRPr>
          </a:p>
          <a:p>
            <a:pPr lvl="1"/>
            <a:r>
              <a:rPr lang="en-US" altLang="zh-CN" dirty="0" err="1" smtClean="0">
                <a:latin typeface="微软雅黑" pitchFamily="34" charset="-122"/>
                <a:ea typeface="微软雅黑" pitchFamily="34" charset="-122"/>
              </a:rPr>
              <a:t>Serialiazability</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Read Committed (Through Snapshot)</a:t>
            </a:r>
          </a:p>
          <a:p>
            <a:pPr lvl="1"/>
            <a:r>
              <a:rPr lang="en-US" altLang="zh-CN" dirty="0" smtClean="0">
                <a:latin typeface="微软雅黑" pitchFamily="34" charset="-122"/>
                <a:ea typeface="微软雅黑" pitchFamily="34" charset="-122"/>
              </a:rPr>
              <a:t>Read Dirty ? </a:t>
            </a:r>
            <a:r>
              <a:rPr lang="zh-CN" altLang="en-US" dirty="0" smtClean="0">
                <a:latin typeface="微软雅黑" pitchFamily="34" charset="-122"/>
                <a:ea typeface="微软雅黑" pitchFamily="34" charset="-122"/>
              </a:rPr>
              <a:t>（没有并发控制）</a:t>
            </a:r>
            <a:endParaRPr lang="en-US" altLang="zh-CN" dirty="0" smtClean="0">
              <a:latin typeface="微软雅黑" pitchFamily="34" charset="-122"/>
              <a:ea typeface="微软雅黑" pitchFamily="34" charset="-122"/>
            </a:endParaRPr>
          </a:p>
          <a:p>
            <a:r>
              <a:rPr lang="zh-CN" altLang="en-US" dirty="0">
                <a:latin typeface="微软雅黑" pitchFamily="34" charset="-122"/>
                <a:ea typeface="微软雅黑" pitchFamily="34" charset="-122"/>
              </a:rPr>
              <a:t>不同</a:t>
            </a:r>
            <a:r>
              <a:rPr lang="zh-CN" altLang="en-US" dirty="0" smtClean="0">
                <a:latin typeface="微软雅黑" pitchFamily="34" charset="-122"/>
                <a:ea typeface="微软雅黑" pitchFamily="34" charset="-122"/>
              </a:rPr>
              <a:t>的</a:t>
            </a:r>
            <a:r>
              <a:rPr lang="en-US" altLang="zh-CN" dirty="0" smtClean="0">
                <a:latin typeface="微软雅黑" pitchFamily="34" charset="-122"/>
                <a:ea typeface="微软雅黑" pitchFamily="34" charset="-122"/>
              </a:rPr>
              <a:t>Durability</a:t>
            </a:r>
            <a:r>
              <a:rPr lang="zh-CN" altLang="en-US" dirty="0" smtClean="0">
                <a:latin typeface="微软雅黑" pitchFamily="34" charset="-122"/>
                <a:ea typeface="微软雅黑" pitchFamily="34" charset="-122"/>
              </a:rPr>
              <a:t>级别</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Flush on Commit</a:t>
            </a:r>
          </a:p>
          <a:p>
            <a:pPr lvl="1"/>
            <a:r>
              <a:rPr lang="en-US" altLang="zh-CN" dirty="0" smtClean="0">
                <a:latin typeface="微软雅黑" pitchFamily="34" charset="-122"/>
                <a:ea typeface="微软雅黑" pitchFamily="34" charset="-122"/>
              </a:rPr>
              <a:t>Flush on Timeout ( Time Range)</a:t>
            </a:r>
          </a:p>
          <a:p>
            <a:pPr lvl="1"/>
            <a:r>
              <a:rPr lang="en-US" altLang="zh-CN" dirty="0" smtClean="0">
                <a:latin typeface="微软雅黑" pitchFamily="34" charset="-122"/>
                <a:ea typeface="微软雅黑" pitchFamily="34" charset="-122"/>
              </a:rPr>
              <a:t>Flush on Batch ( commits count?)</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42302438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微软雅黑" pitchFamily="34" charset="-122"/>
                <a:ea typeface="微软雅黑" pitchFamily="34" charset="-122"/>
              </a:rPr>
              <a:t>Normalization</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r>
              <a:rPr lang="zh-CN" altLang="en-US" dirty="0">
                <a:latin typeface="微软雅黑" pitchFamily="34" charset="-122"/>
                <a:ea typeface="微软雅黑" pitchFamily="34" charset="-122"/>
              </a:rPr>
              <a:t>先做</a:t>
            </a:r>
            <a:r>
              <a:rPr lang="zh-CN" altLang="en-US" dirty="0" smtClean="0">
                <a:latin typeface="微软雅黑" pitchFamily="34" charset="-122"/>
                <a:ea typeface="微软雅黑" pitchFamily="34" charset="-122"/>
              </a:rPr>
              <a:t>个小游戏</a:t>
            </a:r>
            <a:endParaRPr lang="en-US" altLang="zh-CN" dirty="0" smtClean="0">
              <a:latin typeface="微软雅黑" pitchFamily="34" charset="-122"/>
              <a:ea typeface="微软雅黑" pitchFamily="34" charset="-122"/>
            </a:endParaRPr>
          </a:p>
          <a:p>
            <a:endParaRPr lang="en-US" altLang="zh-CN" dirty="0"/>
          </a:p>
          <a:p>
            <a:r>
              <a:rPr lang="zh-CN" altLang="en-US" dirty="0" smtClean="0">
                <a:latin typeface="微软雅黑" pitchFamily="34" charset="-122"/>
                <a:ea typeface="微软雅黑" pitchFamily="34" charset="-122"/>
              </a:rPr>
              <a:t>用笔记录下</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学生名单、老师姓名、讲师简介、课程名称、课程简介</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调整下</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老师（黄晋</a:t>
            </a:r>
            <a:r>
              <a:rPr lang="en-US" altLang="zh-CN" dirty="0" smtClean="0">
                <a:latin typeface="微软雅黑" pitchFamily="34" charset="-122"/>
                <a:ea typeface="微软雅黑" pitchFamily="34" charset="-122"/>
                <a:sym typeface="Wingdings" pitchFamily="2" charset="2"/>
              </a:rPr>
              <a:t></a:t>
            </a:r>
            <a:r>
              <a:rPr lang="zh-CN" altLang="en-US" dirty="0" smtClean="0">
                <a:latin typeface="微软雅黑" pitchFamily="34" charset="-122"/>
                <a:ea typeface="微软雅黑" pitchFamily="34" charset="-122"/>
                <a:sym typeface="Wingdings" pitchFamily="2" charset="2"/>
              </a:rPr>
              <a:t>汤庸</a:t>
            </a:r>
            <a:r>
              <a:rPr lang="zh-CN" altLang="en-US" dirty="0" smtClean="0">
                <a:latin typeface="微软雅黑" pitchFamily="34" charset="-122"/>
                <a:ea typeface="微软雅黑" pitchFamily="34" charset="-122"/>
              </a:rPr>
              <a:t>）以及对应的老师简介</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再次调整下</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课程 （数据库概论</a:t>
            </a:r>
            <a:r>
              <a:rPr lang="en-US" altLang="zh-CN" dirty="0" smtClean="0">
                <a:latin typeface="微软雅黑" pitchFamily="34" charset="-122"/>
                <a:ea typeface="微软雅黑" pitchFamily="34" charset="-122"/>
                <a:sym typeface="Wingdings" pitchFamily="2" charset="2"/>
              </a:rPr>
              <a:t></a:t>
            </a:r>
            <a:r>
              <a:rPr lang="zh-CN" altLang="en-US" dirty="0" smtClean="0">
                <a:latin typeface="微软雅黑" pitchFamily="34" charset="-122"/>
                <a:ea typeface="微软雅黑" pitchFamily="34" charset="-122"/>
                <a:sym typeface="Wingdings" pitchFamily="2" charset="2"/>
              </a:rPr>
              <a:t>分布式数据库原理</a:t>
            </a:r>
            <a:r>
              <a:rPr lang="zh-CN" altLang="en-US" dirty="0" smtClean="0">
                <a:latin typeface="微软雅黑" pitchFamily="34" charset="-122"/>
                <a:ea typeface="微软雅黑" pitchFamily="34" charset="-122"/>
              </a:rPr>
              <a:t>）＆简介</a:t>
            </a:r>
            <a:endParaRPr lang="en-US" altLang="zh-CN" dirty="0" smtClean="0">
              <a:latin typeface="微软雅黑" pitchFamily="34" charset="-122"/>
              <a:ea typeface="微软雅黑" pitchFamily="34" charset="-122"/>
            </a:endParaRPr>
          </a:p>
          <a:p>
            <a:pPr lvl="2"/>
            <a:endParaRPr lang="en-US" altLang="zh-CN" dirty="0" smtClean="0"/>
          </a:p>
          <a:p>
            <a:pPr marL="914400" lvl="2" indent="0">
              <a:buNone/>
            </a:pPr>
            <a:endParaRPr lang="zh-CN" altLang="en-US" dirty="0"/>
          </a:p>
        </p:txBody>
      </p:sp>
    </p:spTree>
    <p:extLst>
      <p:ext uri="{BB962C8B-B14F-4D97-AF65-F5344CB8AC3E}">
        <p14:creationId xmlns:p14="http://schemas.microsoft.com/office/powerpoint/2010/main" val="14404886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基本概念</a:t>
            </a:r>
            <a:endParaRPr lang="zh-CN" altLang="en-US" dirty="0"/>
          </a:p>
        </p:txBody>
      </p:sp>
      <p:sp>
        <p:nvSpPr>
          <p:cNvPr id="3" name="内容占位符 2"/>
          <p:cNvSpPr>
            <a:spLocks noGrp="1"/>
          </p:cNvSpPr>
          <p:nvPr>
            <p:ph idx="1"/>
          </p:nvPr>
        </p:nvSpPr>
        <p:spPr/>
        <p:txBody>
          <a:bodyPr/>
          <a:lstStyle/>
          <a:p>
            <a:r>
              <a:rPr lang="zh-CN" altLang="en-US" sz="1600" dirty="0" smtClean="0"/>
              <a:t>可扩展性（</a:t>
            </a:r>
            <a:r>
              <a:rPr lang="en-US" altLang="zh-CN" sz="1600" dirty="0" smtClean="0"/>
              <a:t>Scalability|</a:t>
            </a:r>
            <a:r>
              <a:rPr lang="zh-CN" altLang="en-US" sz="1600" dirty="0" smtClean="0"/>
              <a:t>伸缩性）</a:t>
            </a:r>
            <a:r>
              <a:rPr lang="zh-CN" altLang="en-US" sz="1600" dirty="0"/>
              <a:t>：</a:t>
            </a:r>
            <a:endParaRPr lang="zh-CN" altLang="en-US" sz="1600" b="0" dirty="0"/>
          </a:p>
          <a:p>
            <a:r>
              <a:rPr lang="zh-CN" altLang="en-US" sz="1600" b="0" dirty="0"/>
              <a:t>在一些大的系统中，预测最终用户的数量和行为是非常困难的</a:t>
            </a:r>
            <a:r>
              <a:rPr lang="zh-CN" altLang="en-US" sz="1600" b="0" dirty="0" smtClean="0"/>
              <a:t>，</a:t>
            </a:r>
            <a:r>
              <a:rPr lang="zh-CN" altLang="en-US" sz="1600" dirty="0"/>
              <a:t>可扩展性</a:t>
            </a:r>
            <a:r>
              <a:rPr lang="zh-CN" altLang="en-US" sz="1600" b="0" dirty="0" smtClean="0"/>
              <a:t>是</a:t>
            </a:r>
            <a:r>
              <a:rPr lang="zh-CN" altLang="en-US" sz="1600" b="0" dirty="0"/>
              <a:t>指系统适应不断增长的用户数的能力。提高这种并发会话能力的一种最直观的方式就增加资源（</a:t>
            </a:r>
            <a:r>
              <a:rPr lang="en-US" altLang="zh-CN" sz="1600" b="0" dirty="0"/>
              <a:t>CPU</a:t>
            </a:r>
            <a:r>
              <a:rPr lang="zh-CN" altLang="en-US" sz="1600" b="0" dirty="0"/>
              <a:t>，内存，硬盘等），集群是解决这个问题的另一种方式，它允许一组服务器组在一起，像单个服务器一样分担处理一个繁重的任务。</a:t>
            </a:r>
          </a:p>
          <a:p>
            <a:r>
              <a:rPr lang="zh-CN" altLang="en-US" sz="1600" dirty="0"/>
              <a:t>高可用性（</a:t>
            </a:r>
            <a:r>
              <a:rPr lang="en-US" altLang="zh-CN" sz="1600" dirty="0"/>
              <a:t>High availability</a:t>
            </a:r>
            <a:r>
              <a:rPr lang="zh-CN" altLang="en-US" sz="1600" dirty="0"/>
              <a:t>）：</a:t>
            </a:r>
            <a:endParaRPr lang="zh-CN" altLang="en-US" sz="1600" b="0" dirty="0"/>
          </a:p>
          <a:p>
            <a:r>
              <a:rPr lang="zh-CN" altLang="en-US" sz="1600" b="0" dirty="0"/>
              <a:t>单一服务器的解决方案并不是一个健壮方式，因为容易出现单点失效。像银行、账单处理这样一些关键的应用程序是不能容忍哪怕是几分钟的死机。它们需要这样一些服务在任何时间都可以访问并在可预期的合理的时间周期内有响应。集群方案通过在集群中增加的冗余的服务器，使得在其中一台服务器失效后仍能提供服务，从而获得高的可用性。</a:t>
            </a:r>
          </a:p>
          <a:p>
            <a:r>
              <a:rPr lang="zh-CN" altLang="en-US" sz="1600" dirty="0"/>
              <a:t>负载均衡（</a:t>
            </a:r>
            <a:r>
              <a:rPr lang="en-US" altLang="zh-CN" sz="1600" dirty="0"/>
              <a:t>Load balancing</a:t>
            </a:r>
            <a:r>
              <a:rPr lang="zh-CN" altLang="en-US" sz="1600" dirty="0"/>
              <a:t>）：</a:t>
            </a:r>
            <a:endParaRPr lang="zh-CN" altLang="en-US" sz="1600" b="0" dirty="0"/>
          </a:p>
          <a:p>
            <a:r>
              <a:rPr lang="zh-CN" altLang="en-US" sz="1600" b="0" dirty="0"/>
              <a:t>负载均衡是集群的一项关键技术，通过把请求分发给不同的服务器，从而获得高可用性和较好的性能。一个负载均衡器可以是从一个简单的</a:t>
            </a:r>
            <a:r>
              <a:rPr lang="en-US" altLang="zh-CN" sz="1600" b="0" dirty="0"/>
              <a:t>Servlet</a:t>
            </a:r>
            <a:r>
              <a:rPr lang="zh-CN" altLang="en-US" sz="1600" b="0" dirty="0"/>
              <a:t>或</a:t>
            </a:r>
            <a:r>
              <a:rPr lang="en-US" altLang="zh-CN" sz="1600" b="0" dirty="0"/>
              <a:t>Plug-Ins</a:t>
            </a:r>
            <a:r>
              <a:rPr lang="zh-CN" altLang="en-US" sz="1600" b="0" dirty="0"/>
              <a:t>（例如一个</a:t>
            </a:r>
            <a:r>
              <a:rPr lang="en-US" altLang="zh-CN" sz="1600" b="0" dirty="0"/>
              <a:t>Linux box</a:t>
            </a:r>
            <a:r>
              <a:rPr lang="zh-CN" altLang="en-US" sz="1600" b="0" dirty="0"/>
              <a:t>利用</a:t>
            </a:r>
            <a:r>
              <a:rPr lang="en-US" altLang="zh-CN" sz="1600" b="0" dirty="0" err="1"/>
              <a:t>ipchains</a:t>
            </a:r>
            <a:r>
              <a:rPr lang="zh-CN" altLang="en-US" sz="1600" b="0" dirty="0"/>
              <a:t>来实现），到昂贵的内置</a:t>
            </a:r>
            <a:r>
              <a:rPr lang="en-US" altLang="zh-CN" sz="1600" b="0" dirty="0"/>
              <a:t>SSL</a:t>
            </a:r>
            <a:r>
              <a:rPr lang="zh-CN" altLang="en-US" sz="1600" b="0" dirty="0"/>
              <a:t>加速器的硬件。除此之外，负载均衡器还需执行一些其他的重要任务，如“会话胶粘”让一个用户会话始终存在一个服务器上，“健康检查”用于防止将请求分发到已失效的服务器上。有些负载均衡器也会参与我们下面将要谈到“失效转移”过程。</a:t>
            </a:r>
          </a:p>
          <a:p>
            <a:endParaRPr lang="zh-CN" altLang="en-US" sz="1600" dirty="0"/>
          </a:p>
        </p:txBody>
      </p:sp>
    </p:spTree>
    <p:extLst>
      <p:ext uri="{BB962C8B-B14F-4D97-AF65-F5344CB8AC3E}">
        <p14:creationId xmlns:p14="http://schemas.microsoft.com/office/powerpoint/2010/main" val="3527833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923112" cy="1371600"/>
          </a:xfrm>
        </p:spPr>
        <p:txBody>
          <a:bodyPr/>
          <a:lstStyle/>
          <a:p>
            <a:r>
              <a:rPr lang="en-US" altLang="zh-CN" dirty="0" smtClean="0">
                <a:latin typeface="微软雅黑" pitchFamily="34" charset="-122"/>
                <a:ea typeface="微软雅黑" pitchFamily="34" charset="-122"/>
              </a:rPr>
              <a:t>Normalization</a:t>
            </a:r>
            <a:r>
              <a:rPr lang="zh-CN" altLang="en-US" dirty="0" smtClean="0">
                <a:latin typeface="微软雅黑" pitchFamily="34" charset="-122"/>
                <a:ea typeface="微软雅黑" pitchFamily="34" charset="-122"/>
              </a:rPr>
              <a:t>解决的问题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zh-CN" dirty="0">
                <a:latin typeface="微软雅黑" pitchFamily="34" charset="-122"/>
                <a:ea typeface="微软雅黑" pitchFamily="34" charset="-122"/>
              </a:rPr>
              <a:t>更新一个源头不会出现</a:t>
            </a:r>
            <a:r>
              <a:rPr lang="zh-CN" altLang="zh-CN" dirty="0" smtClean="0">
                <a:latin typeface="微软雅黑" pitchFamily="34" charset="-122"/>
                <a:ea typeface="微软雅黑" pitchFamily="34" charset="-122"/>
              </a:rPr>
              <a:t>异常</a:t>
            </a:r>
            <a:endParaRPr lang="en-US" altLang="zh-CN" dirty="0" smtClean="0">
              <a:latin typeface="微软雅黑" pitchFamily="34" charset="-122"/>
              <a:ea typeface="微软雅黑" pitchFamily="34" charset="-122"/>
            </a:endParaRPr>
          </a:p>
          <a:p>
            <a:r>
              <a:rPr lang="zh-CN" altLang="zh-CN" dirty="0" smtClean="0">
                <a:latin typeface="微软雅黑" pitchFamily="34" charset="-122"/>
                <a:ea typeface="微软雅黑" pitchFamily="34" charset="-122"/>
              </a:rPr>
              <a:t>每</a:t>
            </a:r>
            <a:r>
              <a:rPr lang="zh-CN" altLang="zh-CN" dirty="0">
                <a:latin typeface="微软雅黑" pitchFamily="34" charset="-122"/>
                <a:ea typeface="微软雅黑" pitchFamily="34" charset="-122"/>
              </a:rPr>
              <a:t>份数据只有一个</a:t>
            </a:r>
            <a:r>
              <a:rPr lang="zh-CN" altLang="zh-CN" dirty="0" smtClean="0">
                <a:latin typeface="微软雅黑" pitchFamily="34" charset="-122"/>
                <a:ea typeface="微软雅黑" pitchFamily="34" charset="-122"/>
              </a:rPr>
              <a:t>源头</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如何保证多份数据的一致性？</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一份数据有多少个源头？</a:t>
            </a:r>
            <a:endParaRPr lang="en-US" altLang="zh-CN" dirty="0" smtClean="0">
              <a:latin typeface="微软雅黑" pitchFamily="34" charset="-122"/>
              <a:ea typeface="微软雅黑" pitchFamily="34" charset="-122"/>
            </a:endParaRPr>
          </a:p>
          <a:p>
            <a:r>
              <a:rPr lang="zh-CN" altLang="en-US" dirty="0">
                <a:latin typeface="微软雅黑" pitchFamily="34" charset="-122"/>
                <a:ea typeface="微软雅黑" pitchFamily="34" charset="-122"/>
              </a:rPr>
              <a:t>同一</a:t>
            </a:r>
            <a:r>
              <a:rPr lang="zh-CN" altLang="en-US" dirty="0" smtClean="0">
                <a:latin typeface="微软雅黑" pitchFamily="34" charset="-122"/>
                <a:ea typeface="微软雅黑" pitchFamily="34" charset="-122"/>
              </a:rPr>
              <a:t>份数据被重复了多少次？</a:t>
            </a:r>
            <a:endParaRPr lang="en-US" altLang="zh-CN" dirty="0" smtClean="0">
              <a:latin typeface="微软雅黑" pitchFamily="34" charset="-122"/>
              <a:ea typeface="微软雅黑" pitchFamily="34" charset="-122"/>
            </a:endParaRPr>
          </a:p>
          <a:p>
            <a:pPr lvl="1"/>
            <a:r>
              <a:rPr lang="zh-CN" altLang="en-US" dirty="0">
                <a:latin typeface="微软雅黑" pitchFamily="34" charset="-122"/>
                <a:ea typeface="微软雅黑" pitchFamily="34" charset="-122"/>
              </a:rPr>
              <a:t>对应</a:t>
            </a:r>
            <a:r>
              <a:rPr lang="zh-CN" altLang="en-US" dirty="0" smtClean="0">
                <a:latin typeface="微软雅黑" pitchFamily="34" charset="-122"/>
                <a:ea typeface="微软雅黑" pitchFamily="34" charset="-122"/>
              </a:rPr>
              <a:t>的存储空间？</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为了存储耗费的其它资源？</a:t>
            </a:r>
            <a:endParaRPr lang="zh-CN" altLang="zh-CN" dirty="0">
              <a:latin typeface="微软雅黑" pitchFamily="34" charset="-122"/>
              <a:ea typeface="微软雅黑" pitchFamily="34" charset="-122"/>
            </a:endParaRPr>
          </a:p>
        </p:txBody>
      </p:sp>
    </p:spTree>
    <p:extLst>
      <p:ext uri="{BB962C8B-B14F-4D97-AF65-F5344CB8AC3E}">
        <p14:creationId xmlns:p14="http://schemas.microsoft.com/office/powerpoint/2010/main" val="11178674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707088" cy="1371600"/>
          </a:xfrm>
        </p:spPr>
        <p:txBody>
          <a:bodyPr/>
          <a:lstStyle/>
          <a:p>
            <a:r>
              <a:rPr lang="en-US" altLang="zh-CN" dirty="0" smtClean="0">
                <a:latin typeface="微软雅黑" pitchFamily="34" charset="-122"/>
                <a:ea typeface="微软雅黑" pitchFamily="34" charset="-122"/>
              </a:rPr>
              <a:t>Normalization</a:t>
            </a:r>
            <a:r>
              <a:rPr lang="zh-CN" altLang="en-US" dirty="0">
                <a:latin typeface="微软雅黑" pitchFamily="34" charset="-122"/>
                <a:ea typeface="微软雅黑" pitchFamily="34" charset="-122"/>
              </a:rPr>
              <a:t>带来</a:t>
            </a:r>
            <a:r>
              <a:rPr lang="zh-CN" altLang="en-US" dirty="0" smtClean="0">
                <a:latin typeface="微软雅黑" pitchFamily="34" charset="-122"/>
                <a:ea typeface="微软雅黑" pitchFamily="34" charset="-122"/>
              </a:rPr>
              <a:t>的</a:t>
            </a:r>
            <a:r>
              <a:rPr lang="zh-CN" altLang="en-US" dirty="0">
                <a:latin typeface="微软雅黑" pitchFamily="34" charset="-122"/>
                <a:ea typeface="微软雅黑" pitchFamily="34" charset="-122"/>
              </a:rPr>
              <a:t>问题</a:t>
            </a:r>
          </a:p>
        </p:txBody>
      </p:sp>
      <p:sp>
        <p:nvSpPr>
          <p:cNvPr id="3" name="内容占位符 2"/>
          <p:cNvSpPr>
            <a:spLocks noGrp="1"/>
          </p:cNvSpPr>
          <p:nvPr>
            <p:ph sz="quarter" idx="1"/>
          </p:nvPr>
        </p:nvSpPr>
        <p:spPr/>
        <p:txBody>
          <a:bodyPr/>
          <a:lstStyle/>
          <a:p>
            <a:r>
              <a:rPr lang="zh-CN" altLang="zh-CN" dirty="0">
                <a:latin typeface="微软雅黑" pitchFamily="34" charset="-122"/>
                <a:ea typeface="微软雅黑" pitchFamily="34" charset="-122"/>
              </a:rPr>
              <a:t>表之间的依赖（关系依赖，耦合）</a:t>
            </a:r>
          </a:p>
          <a:p>
            <a:r>
              <a:rPr lang="zh-CN" altLang="zh-CN" dirty="0">
                <a:latin typeface="微软雅黑" pitchFamily="34" charset="-122"/>
                <a:ea typeface="微软雅黑" pitchFamily="34" charset="-122"/>
              </a:rPr>
              <a:t>表关联的成本（关联开销，可能的</a:t>
            </a:r>
            <a:r>
              <a:rPr lang="en-US" altLang="zh-CN" dirty="0">
                <a:latin typeface="微软雅黑" pitchFamily="34" charset="-122"/>
                <a:ea typeface="微软雅黑" pitchFamily="34" charset="-122"/>
              </a:rPr>
              <a:t>IO</a:t>
            </a:r>
            <a:r>
              <a:rPr lang="zh-CN" altLang="zh-CN" dirty="0">
                <a:latin typeface="微软雅黑" pitchFamily="34" charset="-122"/>
                <a:ea typeface="微软雅黑" pitchFamily="34" charset="-122"/>
              </a:rPr>
              <a:t>开销）</a:t>
            </a:r>
          </a:p>
          <a:p>
            <a:r>
              <a:rPr lang="zh-CN" altLang="zh-CN" dirty="0">
                <a:latin typeface="微软雅黑" pitchFamily="34" charset="-122"/>
                <a:ea typeface="微软雅黑" pitchFamily="34" charset="-122"/>
              </a:rPr>
              <a:t>系统扩展的复杂度（解耦合）</a:t>
            </a:r>
          </a:p>
        </p:txBody>
      </p:sp>
    </p:spTree>
    <p:extLst>
      <p:ext uri="{BB962C8B-B14F-4D97-AF65-F5344CB8AC3E}">
        <p14:creationId xmlns:p14="http://schemas.microsoft.com/office/powerpoint/2010/main" val="262400542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如何权衡</a:t>
            </a:r>
            <a:r>
              <a:rPr lang="en-US" altLang="zh-CN" dirty="0" smtClean="0">
                <a:latin typeface="微软雅黑" pitchFamily="34" charset="-122"/>
                <a:ea typeface="微软雅黑" pitchFamily="34" charset="-122"/>
              </a:rPr>
              <a:t>Normalization</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尽量不要对静态数据做</a:t>
            </a:r>
            <a:r>
              <a:rPr lang="en-US" altLang="zh-CN" dirty="0" smtClean="0">
                <a:latin typeface="微软雅黑" pitchFamily="34" charset="-122"/>
                <a:ea typeface="微软雅黑" pitchFamily="34" charset="-122"/>
              </a:rPr>
              <a:t>Normalization</a:t>
            </a:r>
          </a:p>
          <a:p>
            <a:pPr lvl="1"/>
            <a:r>
              <a:rPr lang="zh-CN" altLang="en-US" dirty="0" smtClean="0">
                <a:latin typeface="微软雅黑" pitchFamily="34" charset="-122"/>
                <a:ea typeface="微软雅黑" pitchFamily="34" charset="-122"/>
              </a:rPr>
              <a:t>除非你希望节约存储空间</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考虑范式化 </a:t>
            </a:r>
            <a:r>
              <a:rPr lang="en-US" altLang="zh-CN" dirty="0" err="1" smtClean="0">
                <a:latin typeface="微软雅黑" pitchFamily="34" charset="-122"/>
                <a:ea typeface="微软雅黑" pitchFamily="34" charset="-122"/>
              </a:rPr>
              <a:t>Vs</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反范式化的投入产出</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为什么很多</a:t>
            </a:r>
            <a:r>
              <a:rPr lang="en-US" altLang="zh-CN" dirty="0" smtClean="0">
                <a:latin typeface="微软雅黑" pitchFamily="34" charset="-122"/>
                <a:ea typeface="微软雅黑" pitchFamily="34" charset="-122"/>
              </a:rPr>
              <a:t>IT</a:t>
            </a:r>
            <a:r>
              <a:rPr lang="zh-CN" altLang="en-US" dirty="0" smtClean="0">
                <a:latin typeface="微软雅黑" pitchFamily="34" charset="-122"/>
                <a:ea typeface="微软雅黑" pitchFamily="34" charset="-122"/>
              </a:rPr>
              <a:t>新人喜欢</a:t>
            </a:r>
            <a:r>
              <a:rPr lang="en-US" altLang="zh-CN" dirty="0" smtClean="0">
                <a:latin typeface="微软雅黑" pitchFamily="34" charset="-122"/>
                <a:ea typeface="微软雅黑" pitchFamily="34" charset="-122"/>
              </a:rPr>
              <a:t>Normalization</a:t>
            </a:r>
          </a:p>
          <a:p>
            <a:pPr lvl="1"/>
            <a:r>
              <a:rPr lang="zh-CN" altLang="en-US" dirty="0">
                <a:latin typeface="微软雅黑" pitchFamily="34" charset="-122"/>
                <a:ea typeface="微软雅黑" pitchFamily="34" charset="-122"/>
              </a:rPr>
              <a:t>那</a:t>
            </a:r>
            <a:r>
              <a:rPr lang="zh-CN" altLang="en-US" dirty="0" smtClean="0">
                <a:latin typeface="微软雅黑" pitchFamily="34" charset="-122"/>
                <a:ea typeface="微软雅黑" pitchFamily="34" charset="-122"/>
              </a:rPr>
              <a:t>是因为他们的老师告诉他们需要</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建议</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适度的使用</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关键在于判断业务之间的耦合性</a:t>
            </a:r>
            <a:endParaRPr lang="en-US" altLang="zh-CN" dirty="0" smtClean="0">
              <a:latin typeface="微软雅黑" pitchFamily="34" charset="-122"/>
              <a:ea typeface="微软雅黑" pitchFamily="34" charset="-122"/>
            </a:endParaRPr>
          </a:p>
        </p:txBody>
      </p:sp>
    </p:spTree>
    <p:extLst>
      <p:ext uri="{BB962C8B-B14F-4D97-AF65-F5344CB8AC3E}">
        <p14:creationId xmlns:p14="http://schemas.microsoft.com/office/powerpoint/2010/main" val="38993701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zh-CN" altLang="zh-CN" dirty="0">
                <a:latin typeface="微软雅黑" pitchFamily="34" charset="-122"/>
                <a:ea typeface="微软雅黑" pitchFamily="34" charset="-122"/>
              </a:rPr>
              <a:t>数据库的扩展性问题</a:t>
            </a:r>
          </a:p>
        </p:txBody>
      </p:sp>
      <p:sp>
        <p:nvSpPr>
          <p:cNvPr id="3" name="内容占位符 2"/>
          <p:cNvSpPr>
            <a:spLocks noGrp="1"/>
          </p:cNvSpPr>
          <p:nvPr>
            <p:ph sz="quarter" idx="1"/>
          </p:nvPr>
        </p:nvSpPr>
        <p:spPr>
          <a:xfrm>
            <a:off x="457200" y="1600200"/>
            <a:ext cx="8435280" cy="4525963"/>
          </a:xfrm>
        </p:spPr>
        <p:txBody>
          <a:bodyPr>
            <a:normAutofit/>
          </a:bodyPr>
          <a:lstStyle/>
          <a:p>
            <a:r>
              <a:rPr lang="zh-CN" altLang="en-US" dirty="0" smtClean="0">
                <a:latin typeface="微软雅黑" pitchFamily="34" charset="-122"/>
                <a:ea typeface="微软雅黑" pitchFamily="34" charset="-122"/>
              </a:rPr>
              <a:t>数据库架构、系统架构在于：</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如何满足如下的要求</a:t>
            </a:r>
            <a:endParaRPr lang="en-US" altLang="zh-CN" dirty="0" smtClean="0">
              <a:latin typeface="微软雅黑" pitchFamily="34" charset="-122"/>
              <a:ea typeface="微软雅黑" pitchFamily="34" charset="-122"/>
            </a:endParaRPr>
          </a:p>
          <a:p>
            <a:r>
              <a:rPr lang="zh-CN" altLang="en-US" dirty="0">
                <a:latin typeface="微软雅黑" pitchFamily="34" charset="-122"/>
                <a:ea typeface="微软雅黑" pitchFamily="34" charset="-122"/>
              </a:rPr>
              <a:t>检索</a:t>
            </a:r>
            <a:r>
              <a:rPr lang="zh-CN" altLang="zh-CN" dirty="0" smtClean="0">
                <a:latin typeface="微软雅黑" pitchFamily="34" charset="-122"/>
                <a:ea typeface="微软雅黑" pitchFamily="34" charset="-122"/>
              </a:rPr>
              <a:t>问题</a:t>
            </a:r>
            <a:endParaRPr lang="en-US" altLang="zh-CN" dirty="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Relation</a:t>
            </a:r>
            <a:endParaRPr lang="zh-CN" altLang="zh-CN" dirty="0">
              <a:latin typeface="微软雅黑" pitchFamily="34" charset="-122"/>
              <a:ea typeface="微软雅黑" pitchFamily="34" charset="-122"/>
            </a:endParaRPr>
          </a:p>
          <a:p>
            <a:r>
              <a:rPr lang="zh-CN" altLang="zh-CN" dirty="0">
                <a:latin typeface="微软雅黑" pitchFamily="34" charset="-122"/>
                <a:ea typeface="微软雅黑" pitchFamily="34" charset="-122"/>
              </a:rPr>
              <a:t>并发</a:t>
            </a:r>
            <a:r>
              <a:rPr lang="zh-CN" altLang="zh-CN" dirty="0" smtClean="0">
                <a:latin typeface="微软雅黑" pitchFamily="34" charset="-122"/>
                <a:ea typeface="微软雅黑" pitchFamily="34" charset="-122"/>
              </a:rPr>
              <a:t>问题</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Isolation</a:t>
            </a:r>
          </a:p>
          <a:p>
            <a:pPr lvl="1"/>
            <a:r>
              <a:rPr lang="en-US" altLang="zh-CN" dirty="0" smtClean="0">
                <a:latin typeface="微软雅黑" pitchFamily="34" charset="-122"/>
                <a:ea typeface="微软雅黑" pitchFamily="34" charset="-122"/>
              </a:rPr>
              <a:t>Consistency(UK)</a:t>
            </a:r>
            <a:endParaRPr lang="zh-CN" altLang="zh-CN" dirty="0">
              <a:latin typeface="微软雅黑" pitchFamily="34" charset="-122"/>
              <a:ea typeface="微软雅黑" pitchFamily="34" charset="-122"/>
            </a:endParaRPr>
          </a:p>
          <a:p>
            <a:r>
              <a:rPr lang="zh-CN" altLang="zh-CN" dirty="0">
                <a:latin typeface="微软雅黑" pitchFamily="34" charset="-122"/>
                <a:ea typeface="微软雅黑" pitchFamily="34" charset="-122"/>
              </a:rPr>
              <a:t>一致性</a:t>
            </a:r>
            <a:r>
              <a:rPr lang="zh-CN" altLang="zh-CN" dirty="0" smtClean="0">
                <a:latin typeface="微软雅黑" pitchFamily="34" charset="-122"/>
                <a:ea typeface="微软雅黑" pitchFamily="34" charset="-122"/>
              </a:rPr>
              <a:t>问题</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Isolation</a:t>
            </a:r>
            <a:endParaRPr lang="zh-CN" altLang="zh-CN" dirty="0">
              <a:latin typeface="微软雅黑" pitchFamily="34" charset="-122"/>
              <a:ea typeface="微软雅黑" pitchFamily="34" charset="-122"/>
            </a:endParaRPr>
          </a:p>
          <a:p>
            <a:r>
              <a:rPr lang="zh-CN" altLang="zh-CN" dirty="0">
                <a:latin typeface="微软雅黑" pitchFamily="34" charset="-122"/>
                <a:ea typeface="微软雅黑" pitchFamily="34" charset="-122"/>
              </a:rPr>
              <a:t>速度</a:t>
            </a:r>
            <a:r>
              <a:rPr lang="zh-CN" altLang="zh-CN" dirty="0" smtClean="0">
                <a:latin typeface="微软雅黑" pitchFamily="34" charset="-122"/>
                <a:ea typeface="微软雅黑" pitchFamily="34" charset="-122"/>
              </a:rPr>
              <a:t>问题</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Performance, </a:t>
            </a:r>
            <a:r>
              <a:rPr lang="en-US" altLang="zh-CN" dirty="0" err="1" smtClean="0">
                <a:latin typeface="微软雅黑" pitchFamily="34" charset="-122"/>
                <a:ea typeface="微软雅黑" pitchFamily="34" charset="-122"/>
              </a:rPr>
              <a:t>Durability+Isolation</a:t>
            </a:r>
            <a:endParaRPr lang="zh-CN" altLang="zh-CN" dirty="0">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3928" y="2636912"/>
            <a:ext cx="4924425" cy="230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541704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数据库检索问题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如何从班级的联系方式中找到</a:t>
            </a:r>
            <a:r>
              <a:rPr lang="en-US" altLang="zh-CN" dirty="0" smtClean="0">
                <a:latin typeface="微软雅黑" pitchFamily="34" charset="-122"/>
                <a:ea typeface="微软雅黑" pitchFamily="34" charset="-122"/>
              </a:rPr>
              <a:t>XX</a:t>
            </a:r>
            <a:r>
              <a:rPr lang="zh-CN" altLang="en-US" dirty="0" smtClean="0">
                <a:latin typeface="微软雅黑" pitchFamily="34" charset="-122"/>
                <a:ea typeface="微软雅黑" pitchFamily="34" charset="-122"/>
              </a:rPr>
              <a:t>的电话号码？</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如何从公司的联系方式中找到</a:t>
            </a:r>
            <a:r>
              <a:rPr lang="en-US" altLang="zh-CN" dirty="0" smtClean="0">
                <a:latin typeface="微软雅黑" pitchFamily="34" charset="-122"/>
                <a:ea typeface="微软雅黑" pitchFamily="34" charset="-122"/>
              </a:rPr>
              <a:t>XX</a:t>
            </a:r>
            <a:r>
              <a:rPr lang="zh-CN" altLang="en-US" dirty="0" smtClean="0">
                <a:latin typeface="微软雅黑" pitchFamily="34" charset="-122"/>
                <a:ea typeface="微软雅黑" pitchFamily="34" charset="-122"/>
              </a:rPr>
              <a:t>的电话号码？</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如何从移动公司的系统中找到</a:t>
            </a:r>
            <a:r>
              <a:rPr lang="en-US" altLang="zh-CN" dirty="0" smtClean="0">
                <a:latin typeface="微软雅黑" pitchFamily="34" charset="-122"/>
                <a:ea typeface="微软雅黑" pitchFamily="34" charset="-122"/>
              </a:rPr>
              <a:t>XX</a:t>
            </a:r>
            <a:r>
              <a:rPr lang="zh-CN" altLang="en-US" dirty="0" smtClean="0">
                <a:latin typeface="微软雅黑" pitchFamily="34" charset="-122"/>
                <a:ea typeface="微软雅黑" pitchFamily="34" charset="-122"/>
              </a:rPr>
              <a:t>的电话号码？</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如何从移动、电信、联通的数据库找到</a:t>
            </a:r>
            <a:r>
              <a:rPr lang="en-US" altLang="zh-CN" dirty="0" smtClean="0">
                <a:latin typeface="微软雅黑" pitchFamily="34" charset="-122"/>
                <a:ea typeface="微软雅黑" pitchFamily="34" charset="-122"/>
              </a:rPr>
              <a:t>XX</a:t>
            </a:r>
            <a:r>
              <a:rPr lang="zh-CN" altLang="en-US" dirty="0" smtClean="0">
                <a:latin typeface="微软雅黑" pitchFamily="34" charset="-122"/>
                <a:ea typeface="微软雅黑" pitchFamily="34" charset="-122"/>
              </a:rPr>
              <a:t>的电话号码？</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24481747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数据库的并发问题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同时有多个人要购买手机号？</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如何保证大家购买的不是同一个手机号？</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如何支持几百、几千、几万人同时购买手机号？</a:t>
            </a:r>
            <a:endParaRPr lang="zh-CN" altLang="en-US" dirty="0">
              <a:latin typeface="微软雅黑" pitchFamily="34" charset="-122"/>
              <a:ea typeface="微软雅黑" pitchFamily="34" charset="-122"/>
            </a:endParaRPr>
          </a:p>
        </p:txBody>
      </p:sp>
      <p:pic>
        <p:nvPicPr>
          <p:cNvPr id="1027" name="Picture 3" descr="C:\Users\jametong\Desktop\ne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3460078"/>
            <a:ext cx="4464496" cy="2939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05811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数据库的一致性问题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a:xfrm>
            <a:off x="612648" y="1600200"/>
            <a:ext cx="5471520" cy="4495800"/>
          </a:xfrm>
        </p:spPr>
        <p:txBody>
          <a:bodyPr/>
          <a:lstStyle/>
          <a:p>
            <a:r>
              <a:rPr lang="zh-CN" altLang="en-US" dirty="0" smtClean="0">
                <a:latin typeface="微软雅黑" pitchFamily="34" charset="-122"/>
                <a:ea typeface="微软雅黑" pitchFamily="34" charset="-122"/>
              </a:rPr>
              <a:t>如何保证大家看到的库存有效？</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如何保证读取的信息是准确的？</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库存的变更如何实时的提供给每一个人看到？</a:t>
            </a:r>
            <a:endParaRPr lang="zh-CN" altLang="en-US" dirty="0">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8224" y="1484784"/>
            <a:ext cx="2257425" cy="441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99956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数据库的性能问题？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a:xfrm>
            <a:off x="457200" y="1600200"/>
            <a:ext cx="4114800" cy="4525963"/>
          </a:xfrm>
        </p:spPr>
        <p:txBody>
          <a:bodyPr/>
          <a:lstStyle/>
          <a:p>
            <a:r>
              <a:rPr lang="zh-CN" altLang="en-US" dirty="0" smtClean="0">
                <a:latin typeface="微软雅黑" pitchFamily="34" charset="-122"/>
                <a:ea typeface="微软雅黑" pitchFamily="34" charset="-122"/>
              </a:rPr>
              <a:t>如何快速的让</a:t>
            </a:r>
            <a:r>
              <a:rPr lang="en-US" altLang="zh-CN" dirty="0" smtClean="0">
                <a:latin typeface="微软雅黑" pitchFamily="34" charset="-122"/>
                <a:ea typeface="微软雅黑" pitchFamily="34" charset="-122"/>
              </a:rPr>
              <a:t>1</a:t>
            </a:r>
            <a:r>
              <a:rPr lang="zh-CN" altLang="en-US" dirty="0" smtClean="0">
                <a:latin typeface="微软雅黑" pitchFamily="34" charset="-122"/>
                <a:ea typeface="微软雅黑" pitchFamily="34" charset="-122"/>
              </a:rPr>
              <a:t>个人买到号码？</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有多快？</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如何快速的让</a:t>
            </a:r>
            <a:r>
              <a:rPr lang="en-US" altLang="zh-CN" dirty="0" smtClean="0">
                <a:latin typeface="微软雅黑" pitchFamily="34" charset="-122"/>
                <a:ea typeface="微软雅黑" pitchFamily="34" charset="-122"/>
              </a:rPr>
              <a:t>10</a:t>
            </a:r>
            <a:r>
              <a:rPr lang="zh-CN" altLang="en-US" dirty="0" smtClean="0">
                <a:latin typeface="微软雅黑" pitchFamily="34" charset="-122"/>
                <a:ea typeface="微软雅黑" pitchFamily="34" charset="-122"/>
              </a:rPr>
              <a:t>个人买到号码？</a:t>
            </a:r>
            <a:endParaRPr lang="en-US" altLang="zh-CN" dirty="0" smtClean="0">
              <a:latin typeface="微软雅黑" pitchFamily="34" charset="-122"/>
              <a:ea typeface="微软雅黑" pitchFamily="34" charset="-122"/>
            </a:endParaRPr>
          </a:p>
          <a:p>
            <a:pPr lvl="1"/>
            <a:r>
              <a:rPr lang="zh-CN" altLang="en-US" dirty="0">
                <a:latin typeface="微软雅黑" pitchFamily="34" charset="-122"/>
                <a:ea typeface="微软雅黑" pitchFamily="34" charset="-122"/>
              </a:rPr>
              <a:t>要不</a:t>
            </a:r>
            <a:r>
              <a:rPr lang="zh-CN" altLang="en-US" dirty="0" smtClean="0">
                <a:latin typeface="微软雅黑" pitchFamily="34" charset="-122"/>
                <a:ea typeface="微软雅黑" pitchFamily="34" charset="-122"/>
              </a:rPr>
              <a:t>要排队？</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一个服务员？</a:t>
            </a:r>
            <a:endParaRPr lang="en-US" altLang="zh-CN" dirty="0" smtClean="0">
              <a:latin typeface="微软雅黑" pitchFamily="34" charset="-122"/>
              <a:ea typeface="微软雅黑" pitchFamily="34" charset="-122"/>
            </a:endParaRPr>
          </a:p>
          <a:p>
            <a:pPr lvl="1"/>
            <a:r>
              <a:rPr lang="zh-CN" altLang="en-US" dirty="0">
                <a:latin typeface="微软雅黑" pitchFamily="34" charset="-122"/>
                <a:ea typeface="微软雅黑" pitchFamily="34" charset="-122"/>
              </a:rPr>
              <a:t>一</a:t>
            </a:r>
            <a:r>
              <a:rPr lang="zh-CN" altLang="en-US" dirty="0" smtClean="0">
                <a:latin typeface="微软雅黑" pitchFamily="34" charset="-122"/>
                <a:ea typeface="微软雅黑" pitchFamily="34" charset="-122"/>
              </a:rPr>
              <a:t>个营业厅？</a:t>
            </a:r>
            <a:endParaRPr lang="zh-CN" altLang="en-US" dirty="0">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960" y="2276872"/>
            <a:ext cx="4824536" cy="3458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11149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8363272" cy="1371600"/>
          </a:xfrm>
        </p:spPr>
        <p:txBody>
          <a:bodyPr/>
          <a:lstStyle/>
          <a:p>
            <a:r>
              <a:rPr lang="en-US" altLang="zh-CN" dirty="0" smtClean="0">
                <a:latin typeface="微软雅黑" pitchFamily="34" charset="-122"/>
                <a:ea typeface="微软雅黑" pitchFamily="34" charset="-122"/>
              </a:rPr>
              <a:t>Performance </a:t>
            </a:r>
            <a:r>
              <a:rPr lang="en-US" altLang="zh-CN" dirty="0" err="1" smtClean="0">
                <a:latin typeface="微软雅黑" pitchFamily="34" charset="-122"/>
                <a:ea typeface="微软雅黑" pitchFamily="34" charset="-122"/>
              </a:rPr>
              <a:t>Vs</a:t>
            </a:r>
            <a:r>
              <a:rPr lang="en-US" altLang="zh-CN" dirty="0" smtClean="0">
                <a:latin typeface="微软雅黑" pitchFamily="34" charset="-122"/>
                <a:ea typeface="微软雅黑" pitchFamily="34" charset="-122"/>
              </a:rPr>
              <a:t> Scalability</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en-US" altLang="zh-CN" dirty="0" smtClean="0">
                <a:latin typeface="微软雅黑" pitchFamily="34" charset="-122"/>
                <a:ea typeface="微软雅黑" pitchFamily="34" charset="-122"/>
              </a:rPr>
              <a:t>1.</a:t>
            </a:r>
            <a:r>
              <a:rPr lang="zh-CN" altLang="en-US" dirty="0" smtClean="0">
                <a:latin typeface="微软雅黑" pitchFamily="34" charset="-122"/>
                <a:ea typeface="微软雅黑" pitchFamily="34" charset="-122"/>
              </a:rPr>
              <a:t>当只有一个人访问时，速度如何？</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2.</a:t>
            </a:r>
            <a:r>
              <a:rPr lang="zh-CN" altLang="en-US" dirty="0" smtClean="0">
                <a:latin typeface="微软雅黑" pitchFamily="34" charset="-122"/>
                <a:ea typeface="微软雅黑" pitchFamily="34" charset="-122"/>
              </a:rPr>
              <a:t>当有很多人访问时，速度如何？</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大家都同样快？</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如果满足</a:t>
            </a:r>
            <a:r>
              <a:rPr lang="en-US" altLang="zh-CN" dirty="0" smtClean="0">
                <a:latin typeface="微软雅黑" pitchFamily="34" charset="-122"/>
                <a:ea typeface="微软雅黑" pitchFamily="34" charset="-122"/>
              </a:rPr>
              <a:t>1</a:t>
            </a:r>
          </a:p>
          <a:p>
            <a:pPr lvl="1"/>
            <a:r>
              <a:rPr lang="zh-CN" altLang="en-US" dirty="0" smtClean="0">
                <a:latin typeface="微软雅黑" pitchFamily="34" charset="-122"/>
                <a:ea typeface="微软雅黑" pitchFamily="34" charset="-122"/>
              </a:rPr>
              <a:t>表示</a:t>
            </a:r>
            <a:r>
              <a:rPr lang="en-US" altLang="zh-CN" dirty="0" smtClean="0">
                <a:latin typeface="微软雅黑" pitchFamily="34" charset="-122"/>
                <a:ea typeface="微软雅黑" pitchFamily="34" charset="-122"/>
              </a:rPr>
              <a:t>Performance</a:t>
            </a:r>
            <a:r>
              <a:rPr lang="zh-CN" altLang="en-US" dirty="0" smtClean="0">
                <a:latin typeface="微软雅黑" pitchFamily="34" charset="-122"/>
                <a:ea typeface="微软雅黑" pitchFamily="34" charset="-122"/>
              </a:rPr>
              <a:t>很好？</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如何能较好的满足</a:t>
            </a:r>
            <a:r>
              <a:rPr lang="en-US" altLang="zh-CN" dirty="0" smtClean="0">
                <a:latin typeface="微软雅黑" pitchFamily="34" charset="-122"/>
                <a:ea typeface="微软雅黑" pitchFamily="34" charset="-122"/>
              </a:rPr>
              <a:t>2</a:t>
            </a:r>
          </a:p>
          <a:p>
            <a:pPr lvl="1"/>
            <a:r>
              <a:rPr lang="zh-CN" altLang="en-US" dirty="0" smtClean="0">
                <a:latin typeface="微软雅黑" pitchFamily="34" charset="-122"/>
                <a:ea typeface="微软雅黑" pitchFamily="34" charset="-122"/>
              </a:rPr>
              <a:t>表示系统有较好的</a:t>
            </a:r>
            <a:r>
              <a:rPr lang="en-US" altLang="zh-CN" dirty="0" smtClean="0">
                <a:latin typeface="微软雅黑" pitchFamily="34" charset="-122"/>
                <a:ea typeface="微软雅黑" pitchFamily="34" charset="-122"/>
              </a:rPr>
              <a:t>Scalability</a:t>
            </a:r>
          </a:p>
          <a:p>
            <a:endParaRPr lang="zh-CN" altLang="en-US" dirty="0"/>
          </a:p>
        </p:txBody>
      </p:sp>
    </p:spTree>
    <p:extLst>
      <p:ext uri="{BB962C8B-B14F-4D97-AF65-F5344CB8AC3E}">
        <p14:creationId xmlns:p14="http://schemas.microsoft.com/office/powerpoint/2010/main" val="1261048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lvl="0"/>
            <a:r>
              <a:rPr lang="zh-CN" altLang="zh-CN" dirty="0">
                <a:latin typeface="微软雅黑" pitchFamily="34" charset="-122"/>
                <a:ea typeface="微软雅黑" pitchFamily="34" charset="-122"/>
              </a:rPr>
              <a:t>一致性问题再</a:t>
            </a:r>
            <a:r>
              <a:rPr lang="zh-CN" altLang="zh-CN" dirty="0" smtClean="0">
                <a:latin typeface="微软雅黑" pitchFamily="34" charset="-122"/>
                <a:ea typeface="微软雅黑" pitchFamily="34" charset="-122"/>
              </a:rPr>
              <a:t>探讨</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pPr marL="320040" lvl="1" indent="-320040">
              <a:spcBef>
                <a:spcPts val="700"/>
              </a:spcBef>
              <a:buClr>
                <a:schemeClr val="accent2"/>
              </a:buClr>
              <a:buSzPct val="60000"/>
              <a:buFont typeface="Wingdings"/>
              <a:buChar char=""/>
            </a:pPr>
            <a:r>
              <a:rPr lang="zh-CN" altLang="zh-CN" sz="3200" dirty="0">
                <a:latin typeface="微软雅黑" pitchFamily="34" charset="-122"/>
                <a:ea typeface="微软雅黑" pitchFamily="34" charset="-122"/>
              </a:rPr>
              <a:t>新浪发的微薄需要强一致吗？</a:t>
            </a:r>
          </a:p>
          <a:p>
            <a:r>
              <a:rPr lang="en-US" altLang="zh-CN" dirty="0" smtClean="0">
                <a:latin typeface="微软雅黑" pitchFamily="34" charset="-122"/>
                <a:ea typeface="微软雅黑" pitchFamily="34" charset="-122"/>
              </a:rPr>
              <a:t>ITPUB</a:t>
            </a:r>
            <a:r>
              <a:rPr lang="zh-CN" altLang="en-US" dirty="0" smtClean="0">
                <a:latin typeface="微软雅黑" pitchFamily="34" charset="-122"/>
                <a:ea typeface="微软雅黑" pitchFamily="34" charset="-122"/>
              </a:rPr>
              <a:t>的论坛</a:t>
            </a:r>
            <a:r>
              <a:rPr lang="zh-CN" altLang="zh-CN" dirty="0" smtClean="0">
                <a:latin typeface="微软雅黑" pitchFamily="34" charset="-122"/>
                <a:ea typeface="微软雅黑" pitchFamily="34" charset="-122"/>
              </a:rPr>
              <a:t>需要</a:t>
            </a:r>
            <a:r>
              <a:rPr lang="zh-CN" altLang="zh-CN" dirty="0">
                <a:latin typeface="微软雅黑" pitchFamily="34" charset="-122"/>
                <a:ea typeface="微软雅黑" pitchFamily="34" charset="-122"/>
              </a:rPr>
              <a:t>强一致吗</a:t>
            </a:r>
            <a:r>
              <a:rPr lang="zh-CN" altLang="zh-CN"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当当的图书描述信息</a:t>
            </a:r>
            <a:r>
              <a:rPr lang="zh-CN" altLang="zh-CN" dirty="0" smtClean="0">
                <a:latin typeface="微软雅黑" pitchFamily="34" charset="-122"/>
                <a:ea typeface="微软雅黑" pitchFamily="34" charset="-122"/>
              </a:rPr>
              <a:t>需要</a:t>
            </a:r>
            <a:r>
              <a:rPr lang="zh-CN" altLang="zh-CN" dirty="0">
                <a:latin typeface="微软雅黑" pitchFamily="34" charset="-122"/>
                <a:ea typeface="微软雅黑" pitchFamily="34" charset="-122"/>
              </a:rPr>
              <a:t>强一致吗</a:t>
            </a:r>
            <a:r>
              <a:rPr lang="zh-CN" altLang="zh-CN"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12306</a:t>
            </a:r>
            <a:r>
              <a:rPr lang="zh-CN" altLang="en-US" dirty="0" smtClean="0">
                <a:latin typeface="微软雅黑" pitchFamily="34" charset="-122"/>
                <a:ea typeface="微软雅黑" pitchFamily="34" charset="-122"/>
              </a:rPr>
              <a:t>的火车票库存信息</a:t>
            </a:r>
            <a:r>
              <a:rPr lang="zh-CN" altLang="zh-CN" dirty="0">
                <a:latin typeface="微软雅黑" pitchFamily="34" charset="-122"/>
                <a:ea typeface="微软雅黑" pitchFamily="34" charset="-122"/>
              </a:rPr>
              <a:t>需要强一致吗</a:t>
            </a:r>
            <a:r>
              <a:rPr lang="zh-CN" altLang="zh-CN" dirty="0" smtClean="0">
                <a:latin typeface="微软雅黑" pitchFamily="34" charset="-122"/>
                <a:ea typeface="微软雅黑" pitchFamily="34" charset="-122"/>
              </a:rPr>
              <a:t>？</a:t>
            </a:r>
          </a:p>
          <a:p>
            <a:r>
              <a:rPr lang="zh-CN" altLang="zh-CN" dirty="0" smtClean="0">
                <a:latin typeface="微软雅黑" pitchFamily="34" charset="-122"/>
                <a:ea typeface="微软雅黑" pitchFamily="34" charset="-122"/>
              </a:rPr>
              <a:t>支付宝</a:t>
            </a:r>
            <a:r>
              <a:rPr lang="en-US" altLang="zh-CN" dirty="0" smtClean="0">
                <a:latin typeface="微软雅黑" pitchFamily="34" charset="-122"/>
                <a:ea typeface="微软雅黑" pitchFamily="34" charset="-122"/>
              </a:rPr>
              <a:t>/</a:t>
            </a:r>
            <a:r>
              <a:rPr lang="zh-CN" altLang="en-US" dirty="0" smtClean="0">
                <a:latin typeface="微软雅黑" pitchFamily="34" charset="-122"/>
                <a:ea typeface="微软雅黑" pitchFamily="34" charset="-122"/>
              </a:rPr>
              <a:t>财付通</a:t>
            </a:r>
            <a:r>
              <a:rPr lang="zh-CN" altLang="zh-CN" dirty="0" smtClean="0">
                <a:latin typeface="微软雅黑" pitchFamily="34" charset="-122"/>
                <a:ea typeface="微软雅黑" pitchFamily="34" charset="-122"/>
              </a:rPr>
              <a:t>的</a:t>
            </a:r>
            <a:r>
              <a:rPr lang="zh-CN" altLang="zh-CN" dirty="0">
                <a:latin typeface="微软雅黑" pitchFamily="34" charset="-122"/>
                <a:ea typeface="微软雅黑" pitchFamily="34" charset="-122"/>
              </a:rPr>
              <a:t>账户余额需要强一致吗？</a:t>
            </a:r>
          </a:p>
          <a:p>
            <a:r>
              <a:rPr lang="zh-CN" altLang="en-US" dirty="0" smtClean="0">
                <a:latin typeface="微软雅黑" pitchFamily="34" charset="-122"/>
                <a:ea typeface="微软雅黑" pitchFamily="34" charset="-122"/>
              </a:rPr>
              <a:t>中行信用卡</a:t>
            </a:r>
            <a:r>
              <a:rPr lang="en-US" altLang="zh-CN" dirty="0" smtClean="0">
                <a:latin typeface="微软雅黑" pitchFamily="34" charset="-122"/>
                <a:ea typeface="微软雅黑" pitchFamily="34" charset="-122"/>
              </a:rPr>
              <a:t>/</a:t>
            </a:r>
            <a:r>
              <a:rPr lang="zh-CN" altLang="en-US" dirty="0" smtClean="0">
                <a:latin typeface="微软雅黑" pitchFamily="34" charset="-122"/>
                <a:ea typeface="微软雅黑" pitchFamily="34" charset="-122"/>
              </a:rPr>
              <a:t>招商银行卡的账户信息需要强一致吗</a:t>
            </a:r>
            <a:r>
              <a:rPr lang="en-US" altLang="zh-CN" dirty="0" smtClean="0">
                <a:latin typeface="微软雅黑" pitchFamily="34" charset="-122"/>
                <a:ea typeface="微软雅黑" pitchFamily="34" charset="-122"/>
              </a:rPr>
              <a:t>?</a:t>
            </a:r>
            <a:endParaRPr lang="zh-CN" altLang="zh-CN" dirty="0">
              <a:latin typeface="微软雅黑" pitchFamily="34" charset="-122"/>
              <a:ea typeface="微软雅黑" pitchFamily="34" charset="-122"/>
            </a:endParaRPr>
          </a:p>
        </p:txBody>
      </p:sp>
    </p:spTree>
    <p:extLst>
      <p:ext uri="{BB962C8B-B14F-4D97-AF65-F5344CB8AC3E}">
        <p14:creationId xmlns:p14="http://schemas.microsoft.com/office/powerpoint/2010/main" val="141368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基本概念</a:t>
            </a:r>
          </a:p>
        </p:txBody>
      </p:sp>
      <p:sp>
        <p:nvSpPr>
          <p:cNvPr id="3" name="内容占位符 2"/>
          <p:cNvSpPr>
            <a:spLocks noGrp="1"/>
          </p:cNvSpPr>
          <p:nvPr>
            <p:ph idx="1"/>
          </p:nvPr>
        </p:nvSpPr>
        <p:spPr/>
        <p:txBody>
          <a:bodyPr/>
          <a:lstStyle/>
          <a:p>
            <a:r>
              <a:rPr lang="zh-CN" altLang="en-US" sz="1600" dirty="0"/>
              <a:t>容错（</a:t>
            </a:r>
            <a:r>
              <a:rPr lang="en-US" altLang="zh-CN" sz="1600" dirty="0"/>
              <a:t>Fault tolerance</a:t>
            </a:r>
            <a:r>
              <a:rPr lang="zh-CN" altLang="en-US" sz="1600" dirty="0"/>
              <a:t>）：</a:t>
            </a:r>
            <a:endParaRPr lang="zh-CN" altLang="en-US" sz="1600" b="0" dirty="0"/>
          </a:p>
          <a:p>
            <a:r>
              <a:rPr lang="zh-CN" altLang="en-US" sz="1600" b="0" dirty="0"/>
              <a:t>高可用性意味着对数据正确性的要求不那么高。在</a:t>
            </a:r>
            <a:r>
              <a:rPr lang="en-US" altLang="zh-CN" sz="1600" b="0" dirty="0"/>
              <a:t>J2EE</a:t>
            </a:r>
            <a:r>
              <a:rPr lang="zh-CN" altLang="en-US" sz="1600" b="0" dirty="0"/>
              <a:t>集群中，当一个服务器实例失效后，服务仍然是有效的，这是因为新的请求将被冗余服务器处理。但是，当一个请求在一个正在失效的服务器中处理时，可能得到不正确的结果。不管有多少个错误，容错的服务应当能确保有严格的正确的行为。</a:t>
            </a:r>
          </a:p>
          <a:p>
            <a:r>
              <a:rPr lang="zh-CN" altLang="en-US" sz="1600" dirty="0"/>
              <a:t>失效转移（</a:t>
            </a:r>
            <a:r>
              <a:rPr lang="en-US" altLang="zh-CN" sz="1600" dirty="0"/>
              <a:t>Failover</a:t>
            </a:r>
            <a:r>
              <a:rPr lang="zh-CN" altLang="en-US" sz="1600" dirty="0"/>
              <a:t>）：</a:t>
            </a:r>
            <a:endParaRPr lang="zh-CN" altLang="en-US" sz="1600" b="0" dirty="0"/>
          </a:p>
          <a:p>
            <a:r>
              <a:rPr lang="zh-CN" altLang="en-US" sz="1600" b="0" dirty="0"/>
              <a:t>失效转移是集群中用来获取容错能力的另一项关键的技术。当一个结点失效后，通过选择集群中的另一个结点，处理将会继续而不会终止。转移到另一个结点可以被显式的编码，或是通过底层平台自动地透明地路由到另一个服务器。</a:t>
            </a:r>
          </a:p>
          <a:p>
            <a:r>
              <a:rPr lang="zh-CN" altLang="en-US" sz="1600" dirty="0"/>
              <a:t>等幂方法（</a:t>
            </a:r>
            <a:r>
              <a:rPr lang="en-US" altLang="zh-CN" sz="1600" dirty="0"/>
              <a:t>Idempotent methods</a:t>
            </a:r>
            <a:r>
              <a:rPr lang="zh-CN" altLang="en-US" sz="1600" dirty="0"/>
              <a:t>）：</a:t>
            </a:r>
            <a:endParaRPr lang="zh-CN" altLang="en-US" sz="1600" b="0" dirty="0"/>
          </a:p>
          <a:p>
            <a:r>
              <a:rPr lang="zh-CN" altLang="en-US" sz="1600" b="0" dirty="0"/>
              <a:t>等幂方法是指这样一些方法：重复用相同的参数调用都能得到相同的结果。这些方法不会影响系统状态，可以重复调用而不用担心改变系统。例如：</a:t>
            </a:r>
            <a:r>
              <a:rPr lang="en-US" altLang="zh-CN" sz="1600" b="0" dirty="0" err="1"/>
              <a:t>getUsername</a:t>
            </a:r>
            <a:r>
              <a:rPr lang="en-US" altLang="zh-CN" sz="1600" b="0" dirty="0"/>
              <a:t>()</a:t>
            </a:r>
            <a:r>
              <a:rPr lang="zh-CN" altLang="en-US" sz="1600" b="0" dirty="0"/>
              <a:t>就是等幂的，而</a:t>
            </a:r>
            <a:r>
              <a:rPr lang="en-US" altLang="zh-CN" sz="1600" b="0" dirty="0" err="1"/>
              <a:t>deleteFile</a:t>
            </a:r>
            <a:r>
              <a:rPr lang="zh-CN" altLang="en-US" sz="1600" b="0" dirty="0"/>
              <a:t>就不是。当我们讨论</a:t>
            </a:r>
            <a:r>
              <a:rPr lang="en-US" altLang="zh-CN" sz="1600" b="0" dirty="0"/>
              <a:t>HTTP Session</a:t>
            </a:r>
            <a:r>
              <a:rPr lang="zh-CN" altLang="en-US" sz="1600" b="0" dirty="0"/>
              <a:t>失效转移和</a:t>
            </a:r>
            <a:r>
              <a:rPr lang="en-US" altLang="zh-CN" sz="1600" b="0" dirty="0"/>
              <a:t>EJB</a:t>
            </a:r>
            <a:r>
              <a:rPr lang="zh-CN" altLang="en-US" sz="1600" b="0" dirty="0"/>
              <a:t>失效转移时，它是一个重要的概念。</a:t>
            </a:r>
          </a:p>
          <a:p>
            <a:endParaRPr lang="zh-CN" altLang="en-US" sz="1600" dirty="0"/>
          </a:p>
        </p:txBody>
      </p:sp>
    </p:spTree>
    <p:extLst>
      <p:ext uri="{BB962C8B-B14F-4D97-AF65-F5344CB8AC3E}">
        <p14:creationId xmlns:p14="http://schemas.microsoft.com/office/powerpoint/2010/main" val="990141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深入</a:t>
            </a:r>
            <a:r>
              <a:rPr lang="zh-CN" altLang="en-US" dirty="0" smtClean="0"/>
              <a:t>讨论扩展性</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726268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数据库系统的扩展性</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en-US" altLang="zh-CN" dirty="0" smtClean="0"/>
              <a:t>Scale</a:t>
            </a:r>
            <a:r>
              <a:rPr lang="zh-CN" altLang="zh-CN" dirty="0"/>
              <a:t>（扩展）就是让我们的数据库能够提供更强的服务能力，更强的处理能力</a:t>
            </a:r>
            <a:r>
              <a:rPr lang="zh-CN" altLang="zh-CN" dirty="0" smtClean="0"/>
              <a:t>。</a:t>
            </a:r>
            <a:endParaRPr lang="en-US" altLang="zh-CN" dirty="0" smtClean="0"/>
          </a:p>
          <a:p>
            <a:pPr marL="342900" indent="-342900">
              <a:buFont typeface="Arial" panose="020B0604020202020204" pitchFamily="34" charset="0"/>
              <a:buChar char="•"/>
            </a:pPr>
            <a:r>
              <a:rPr lang="en-US" altLang="zh-CN" dirty="0" smtClean="0"/>
              <a:t> </a:t>
            </a:r>
            <a:r>
              <a:rPr lang="en-US" altLang="zh-CN" dirty="0"/>
              <a:t>Scalable</a:t>
            </a:r>
            <a:r>
              <a:rPr lang="zh-CN" altLang="zh-CN" dirty="0"/>
              <a:t>（可扩展）则是表明数据库系统在通过相应升级（包括增加单机处理能力或者增加服务器数量）之后能够达到提供更强处理能力。在理论能上来说，任何数据库系统都是</a:t>
            </a:r>
            <a:r>
              <a:rPr lang="en-US" altLang="zh-CN" dirty="0"/>
              <a:t> Scalable </a:t>
            </a:r>
            <a:r>
              <a:rPr lang="zh-CN" altLang="zh-CN" dirty="0"/>
              <a:t>的，只不过是所需要的实现方式不一样而已</a:t>
            </a:r>
            <a:r>
              <a:rPr lang="zh-CN" altLang="zh-CN" dirty="0" smtClean="0"/>
              <a:t>。</a:t>
            </a:r>
            <a:endParaRPr lang="en-US" altLang="zh-CN" dirty="0" smtClean="0"/>
          </a:p>
          <a:p>
            <a:pPr marL="342900" indent="-342900">
              <a:buFont typeface="Arial" panose="020B0604020202020204" pitchFamily="34" charset="0"/>
              <a:buChar char="•"/>
            </a:pPr>
            <a:r>
              <a:rPr lang="en-US" altLang="zh-CN" dirty="0" smtClean="0"/>
              <a:t>Scalability</a:t>
            </a:r>
            <a:r>
              <a:rPr lang="zh-CN" altLang="zh-CN" dirty="0"/>
              <a:t>（扩展性）则是指一个数据库系统通过相应的升级之后所带来处理能力提升的</a:t>
            </a:r>
            <a:r>
              <a:rPr lang="zh-CN" altLang="zh-CN" dirty="0" smtClean="0"/>
              <a:t>难</a:t>
            </a:r>
            <a:r>
              <a:rPr lang="zh-CN" altLang="en-US" dirty="0" smtClean="0"/>
              <a:t>易</a:t>
            </a:r>
            <a:r>
              <a:rPr lang="zh-CN" altLang="zh-CN" dirty="0" smtClean="0"/>
              <a:t>程度</a:t>
            </a:r>
            <a:r>
              <a:rPr lang="zh-CN" altLang="zh-CN" dirty="0"/>
              <a:t>。虽然理论上任何系统都可以通过相应的升级来达到处理能力的提升，但是不同的系统提升相同的处理能力所需要的升级成本（资金和人力）是不一样的，这也就是我们所说的各个数据库应用系统的</a:t>
            </a:r>
            <a:r>
              <a:rPr lang="en-US" altLang="zh-CN" dirty="0"/>
              <a:t> Scalability </a:t>
            </a:r>
            <a:r>
              <a:rPr lang="zh-CN" altLang="zh-CN" dirty="0"/>
              <a:t>存在很大的差异。</a:t>
            </a:r>
            <a:endParaRPr lang="zh-CN" altLang="en-US" dirty="0"/>
          </a:p>
        </p:txBody>
      </p:sp>
    </p:spTree>
    <p:extLst>
      <p:ext uri="{BB962C8B-B14F-4D97-AF65-F5344CB8AC3E}">
        <p14:creationId xmlns:p14="http://schemas.microsoft.com/office/powerpoint/2010/main" val="13492548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smtClean="0"/>
              <a:t>数据库系统</a:t>
            </a:r>
            <a:r>
              <a:rPr lang="zh-CN" altLang="zh-CN" dirty="0"/>
              <a:t>的扩展性</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en-US" altLang="zh-CN" dirty="0" smtClean="0"/>
              <a:t>Scale </a:t>
            </a:r>
            <a:r>
              <a:rPr lang="en-US" altLang="zh-CN" dirty="0"/>
              <a:t>Up </a:t>
            </a:r>
            <a:r>
              <a:rPr lang="zh-CN" altLang="zh-CN" dirty="0"/>
              <a:t>则是指纵向的扩展，向上扩展，也就是通过增加当前处理节点的处理能力来提高整体的处理能力</a:t>
            </a:r>
            <a:r>
              <a:rPr lang="zh-CN" altLang="zh-CN" dirty="0" smtClean="0"/>
              <a:t>，是</a:t>
            </a:r>
            <a:r>
              <a:rPr lang="zh-CN" altLang="zh-CN" dirty="0"/>
              <a:t>通过升级现有服务器的配置，如增加内存，增加</a:t>
            </a:r>
            <a:r>
              <a:rPr lang="en-US" altLang="zh-CN" dirty="0"/>
              <a:t>CPU</a:t>
            </a:r>
            <a:r>
              <a:rPr lang="zh-CN" altLang="zh-CN" dirty="0"/>
              <a:t>，增加存储系统的硬件配置，或者是直接更换为处理能力更强的服务器和更为高端的存储系统</a:t>
            </a:r>
            <a:r>
              <a:rPr lang="zh-CN" altLang="zh-CN" dirty="0" smtClean="0"/>
              <a:t>。</a:t>
            </a:r>
            <a:endParaRPr lang="en-US" altLang="zh-CN" dirty="0" smtClean="0"/>
          </a:p>
          <a:p>
            <a:pPr marL="342900" indent="-342900">
              <a:buFont typeface="Arial" panose="020B0604020202020204" pitchFamily="34" charset="0"/>
              <a:buChar char="•"/>
            </a:pPr>
            <a:endParaRPr lang="zh-CN" altLang="zh-CN" dirty="0"/>
          </a:p>
          <a:p>
            <a:pPr marL="342900" indent="-342900">
              <a:buFont typeface="Arial" panose="020B0604020202020204" pitchFamily="34" charset="0"/>
              <a:buChar char="•"/>
            </a:pPr>
            <a:r>
              <a:rPr lang="en-US" altLang="zh-CN" dirty="0" smtClean="0"/>
              <a:t>Scale </a:t>
            </a:r>
            <a:r>
              <a:rPr lang="en-US" altLang="zh-CN" dirty="0"/>
              <a:t>Out </a:t>
            </a:r>
            <a:r>
              <a:rPr lang="zh-CN" altLang="zh-CN" dirty="0"/>
              <a:t>就是指横向的扩展，向外扩展，也就是通过增加处理节点的方式来提高整体处理能力</a:t>
            </a:r>
            <a:r>
              <a:rPr lang="zh-CN" altLang="zh-CN" dirty="0" smtClean="0"/>
              <a:t>，</a:t>
            </a:r>
            <a:r>
              <a:rPr lang="zh-CN" altLang="en-US" dirty="0" smtClean="0"/>
              <a:t>即</a:t>
            </a:r>
            <a:r>
              <a:rPr lang="zh-CN" altLang="zh-CN" dirty="0" smtClean="0"/>
              <a:t>通过</a:t>
            </a:r>
            <a:r>
              <a:rPr lang="zh-CN" altLang="zh-CN" dirty="0"/>
              <a:t>增加机器来增加整体的处理能力。</a:t>
            </a:r>
          </a:p>
          <a:p>
            <a:pPr marL="342900" indent="-342900">
              <a:buFont typeface="Arial" panose="020B0604020202020204" pitchFamily="34" charset="0"/>
              <a:buChar char="•"/>
            </a:pPr>
            <a:endParaRPr lang="zh-CN" altLang="zh-CN" dirty="0"/>
          </a:p>
          <a:p>
            <a:endParaRPr lang="zh-CN" altLang="en-US" dirty="0"/>
          </a:p>
        </p:txBody>
      </p:sp>
    </p:spTree>
    <p:extLst>
      <p:ext uri="{BB962C8B-B14F-4D97-AF65-F5344CB8AC3E}">
        <p14:creationId xmlns:p14="http://schemas.microsoft.com/office/powerpoint/2010/main" val="17474195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Scale Up </a:t>
            </a:r>
            <a:r>
              <a:rPr lang="zh-CN" altLang="zh-CN" dirty="0" smtClean="0"/>
              <a:t>优</a:t>
            </a:r>
            <a:r>
              <a:rPr lang="zh-CN" altLang="zh-CN" dirty="0"/>
              <a:t>缺</a:t>
            </a:r>
            <a:r>
              <a:rPr lang="zh-CN" altLang="zh-CN" dirty="0" smtClean="0"/>
              <a:t>点</a:t>
            </a:r>
            <a:endParaRPr lang="zh-CN" altLang="en-US" dirty="0"/>
          </a:p>
        </p:txBody>
      </p:sp>
      <p:sp>
        <p:nvSpPr>
          <p:cNvPr id="3" name="内容占位符 2"/>
          <p:cNvSpPr>
            <a:spLocks noGrp="1"/>
          </p:cNvSpPr>
          <p:nvPr>
            <p:ph idx="1"/>
          </p:nvPr>
        </p:nvSpPr>
        <p:spPr/>
        <p:txBody>
          <a:bodyPr/>
          <a:lstStyle/>
          <a:p>
            <a:pPr marL="342900" lvl="0" indent="-342900">
              <a:buFont typeface="Arial" panose="020B0604020202020204" pitchFamily="34" charset="0"/>
              <a:buChar char="•"/>
            </a:pPr>
            <a:r>
              <a:rPr lang="en-US" altLang="zh-CN" dirty="0"/>
              <a:t>Scale Up </a:t>
            </a:r>
            <a:r>
              <a:rPr lang="zh-CN" altLang="zh-CN" dirty="0"/>
              <a:t>优点：</a:t>
            </a:r>
          </a:p>
          <a:p>
            <a:pPr marL="800100" lvl="1" indent="-342900"/>
            <a:r>
              <a:rPr lang="zh-CN" altLang="zh-CN" dirty="0"/>
              <a:t>处理节点少，维护相对简单；</a:t>
            </a:r>
          </a:p>
          <a:p>
            <a:pPr marL="800100" lvl="1" indent="-342900"/>
            <a:r>
              <a:rPr lang="zh-CN" altLang="zh-CN" dirty="0"/>
              <a:t>所有数据都集中在一起，应用系统架构简单，开发相对容易；</a:t>
            </a:r>
          </a:p>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en-US" altLang="zh-CN" dirty="0" smtClean="0"/>
              <a:t>Scale </a:t>
            </a:r>
            <a:r>
              <a:rPr lang="en-US" altLang="zh-CN" dirty="0"/>
              <a:t>Up </a:t>
            </a:r>
            <a:r>
              <a:rPr lang="zh-CN" altLang="zh-CN" dirty="0"/>
              <a:t>缺点</a:t>
            </a:r>
          </a:p>
          <a:p>
            <a:pPr marL="800100" lvl="1" indent="-342900"/>
            <a:r>
              <a:rPr lang="zh-CN" altLang="zh-CN" dirty="0"/>
              <a:t>高端设备成本高，且竞争少，容易受到厂家限制；</a:t>
            </a:r>
          </a:p>
          <a:p>
            <a:pPr marL="800100" lvl="1" indent="-342900"/>
            <a:r>
              <a:rPr lang="zh-CN" altLang="zh-CN" dirty="0"/>
              <a:t>受到硬件设备发展速度限制，单台主机的处理能力总是有极限的，容易遇到最终无法解决的性能瓶颈；</a:t>
            </a:r>
          </a:p>
          <a:p>
            <a:pPr marL="800100" lvl="1" indent="-342900"/>
            <a:r>
              <a:rPr lang="zh-CN" altLang="zh-CN" dirty="0"/>
              <a:t>设备和数据集中，发生故障后的影响较大；</a:t>
            </a:r>
          </a:p>
          <a:p>
            <a:endParaRPr lang="zh-CN" altLang="en-US" dirty="0"/>
          </a:p>
        </p:txBody>
      </p:sp>
    </p:spTree>
    <p:extLst>
      <p:ext uri="{BB962C8B-B14F-4D97-AF65-F5344CB8AC3E}">
        <p14:creationId xmlns:p14="http://schemas.microsoft.com/office/powerpoint/2010/main" val="31387740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Scale Out </a:t>
            </a:r>
            <a:r>
              <a:rPr lang="zh-CN" altLang="zh-CN" dirty="0" smtClean="0"/>
              <a:t>优</a:t>
            </a:r>
            <a:r>
              <a:rPr lang="zh-CN" altLang="zh-CN" dirty="0"/>
              <a:t>缺</a:t>
            </a:r>
            <a:r>
              <a:rPr lang="zh-CN" altLang="zh-CN" dirty="0" smtClean="0"/>
              <a:t>点</a:t>
            </a:r>
            <a:endParaRPr lang="zh-CN" altLang="en-US" dirty="0"/>
          </a:p>
        </p:txBody>
      </p:sp>
      <p:sp>
        <p:nvSpPr>
          <p:cNvPr id="3" name="内容占位符 2"/>
          <p:cNvSpPr>
            <a:spLocks noGrp="1"/>
          </p:cNvSpPr>
          <p:nvPr>
            <p:ph idx="1"/>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Char char="•"/>
            </a:pPr>
            <a:r>
              <a:rPr lang="en-US" altLang="zh-CN" dirty="0"/>
              <a:t>Scale Out </a:t>
            </a:r>
            <a:r>
              <a:rPr lang="zh-CN" altLang="zh-CN" dirty="0" smtClean="0"/>
              <a:t>优点</a:t>
            </a:r>
            <a:endParaRPr lang="zh-CN" altLang="zh-CN" dirty="0"/>
          </a:p>
          <a:p>
            <a:pPr marL="800100" lvl="1" indent="-342900"/>
            <a:r>
              <a:rPr lang="zh-CN" altLang="zh-CN" dirty="0"/>
              <a:t>成本低，很容易通过价格低廉的</a:t>
            </a:r>
            <a:r>
              <a:rPr lang="en-US" altLang="zh-CN" dirty="0"/>
              <a:t>PC Server </a:t>
            </a:r>
            <a:r>
              <a:rPr lang="zh-CN" altLang="zh-CN" dirty="0"/>
              <a:t>搭建出一个处理能力非常强大的计算集群；</a:t>
            </a:r>
          </a:p>
          <a:p>
            <a:pPr marL="800100" lvl="1" indent="-342900"/>
            <a:r>
              <a:rPr lang="zh-CN" altLang="zh-CN" dirty="0" smtClean="0"/>
              <a:t>不容易</a:t>
            </a:r>
            <a:r>
              <a:rPr lang="zh-CN" altLang="zh-CN" dirty="0"/>
              <a:t>遇到瓶颈，因为很容易通过添加</a:t>
            </a:r>
            <a:r>
              <a:rPr lang="zh-CN" altLang="zh-CN" dirty="0" smtClean="0"/>
              <a:t>主机增加</a:t>
            </a:r>
            <a:r>
              <a:rPr lang="zh-CN" altLang="zh-CN" dirty="0"/>
              <a:t>处理能力；</a:t>
            </a:r>
            <a:r>
              <a:rPr lang="en-US" altLang="zh-CN" dirty="0"/>
              <a:t>  </a:t>
            </a:r>
            <a:endParaRPr lang="zh-CN" altLang="zh-CN" dirty="0"/>
          </a:p>
          <a:p>
            <a:pPr marL="800100" lvl="1" indent="-342900"/>
            <a:r>
              <a:rPr lang="zh-CN" altLang="zh-CN" dirty="0"/>
              <a:t>单个节点故障对系统整体影响较小；也存在缺点，更多的计算节点，大部分时候都是服务器主机，这自然会带来整个系统维护复杂性的提高，在某些方面肯定会增加维护成本，而且对应用系统的架构要求也会比</a:t>
            </a:r>
            <a:r>
              <a:rPr lang="en-US" altLang="zh-CN" dirty="0"/>
              <a:t> Scale Up </a:t>
            </a:r>
            <a:r>
              <a:rPr lang="zh-CN" altLang="zh-CN" dirty="0"/>
              <a:t>更高，需要集群管理软件的配合。</a:t>
            </a:r>
          </a:p>
          <a:p>
            <a:pPr marL="342900" indent="-342900">
              <a:buChar char="•"/>
            </a:pPr>
            <a:r>
              <a:rPr lang="en-US" altLang="zh-CN" dirty="0"/>
              <a:t>Scale Out </a:t>
            </a:r>
            <a:r>
              <a:rPr lang="zh-CN" altLang="zh-CN" dirty="0" smtClean="0"/>
              <a:t>缺点</a:t>
            </a:r>
            <a:endParaRPr lang="zh-CN" altLang="zh-CN" dirty="0"/>
          </a:p>
          <a:p>
            <a:pPr marL="800100" lvl="1" indent="-342900"/>
            <a:r>
              <a:rPr lang="zh-CN" altLang="zh-CN" dirty="0"/>
              <a:t>处理节点多，造成系统架构整体复杂度提高，应用程序复杂度提高；</a:t>
            </a:r>
          </a:p>
          <a:p>
            <a:pPr marL="800100" lvl="1" indent="-342900"/>
            <a:r>
              <a:rPr lang="zh-CN" altLang="zh-CN" dirty="0"/>
              <a:t>集群维护难以程度更高，维护成本更大；</a:t>
            </a:r>
          </a:p>
        </p:txBody>
      </p:sp>
    </p:spTree>
    <p:extLst>
      <p:ext uri="{BB962C8B-B14F-4D97-AF65-F5344CB8AC3E}">
        <p14:creationId xmlns:p14="http://schemas.microsoft.com/office/powerpoint/2010/main" val="23020812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Scalability</a:t>
            </a:r>
            <a:r>
              <a:rPr lang="zh-CN" altLang="zh-CN" dirty="0" smtClean="0"/>
              <a:t>很好的数据库</a:t>
            </a:r>
            <a:r>
              <a:rPr lang="zh-CN" altLang="zh-CN" dirty="0"/>
              <a:t>应用</a:t>
            </a:r>
            <a:r>
              <a:rPr lang="zh-CN" altLang="zh-CN" dirty="0" smtClean="0"/>
              <a:t>系统遵循的</a:t>
            </a:r>
            <a:r>
              <a:rPr lang="zh-CN" altLang="zh-CN" dirty="0"/>
              <a:t>原则</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endParaRPr lang="en-US" altLang="zh-CN" sz="2800" dirty="0" smtClean="0"/>
          </a:p>
          <a:p>
            <a:pPr marL="342900" indent="-342900">
              <a:buFont typeface="Arial" panose="020B0604020202020204" pitchFamily="34" charset="0"/>
              <a:buChar char="•"/>
            </a:pPr>
            <a:r>
              <a:rPr lang="zh-CN" altLang="zh-CN" sz="2800" dirty="0" smtClean="0"/>
              <a:t>事务</a:t>
            </a:r>
            <a:r>
              <a:rPr lang="zh-CN" altLang="zh-CN" sz="2800" dirty="0"/>
              <a:t>相关性最小化</a:t>
            </a:r>
            <a:r>
              <a:rPr lang="zh-CN" altLang="zh-CN" sz="2800" dirty="0" smtClean="0"/>
              <a:t>原则</a:t>
            </a:r>
            <a:endParaRPr lang="en-US" altLang="zh-CN" sz="2800" dirty="0" smtClean="0"/>
          </a:p>
          <a:p>
            <a:pPr marL="342900" indent="-342900">
              <a:buFont typeface="Arial" panose="020B0604020202020204" pitchFamily="34" charset="0"/>
              <a:buChar char="•"/>
            </a:pPr>
            <a:endParaRPr lang="zh-CN" altLang="zh-CN" sz="2800" dirty="0"/>
          </a:p>
          <a:p>
            <a:pPr marL="342900" indent="-342900">
              <a:buFont typeface="Arial" panose="020B0604020202020204" pitchFamily="34" charset="0"/>
              <a:buChar char="•"/>
            </a:pPr>
            <a:r>
              <a:rPr lang="zh-CN" altLang="zh-CN" sz="2800" dirty="0"/>
              <a:t>数据一致性</a:t>
            </a:r>
            <a:r>
              <a:rPr lang="zh-CN" altLang="zh-CN" sz="2800" dirty="0" smtClean="0"/>
              <a:t>原则</a:t>
            </a:r>
            <a:endParaRPr lang="en-US" altLang="zh-CN" sz="2800" dirty="0" smtClean="0"/>
          </a:p>
          <a:p>
            <a:pPr marL="342900" indent="-342900">
              <a:buFont typeface="Arial" panose="020B0604020202020204" pitchFamily="34" charset="0"/>
              <a:buChar char="•"/>
            </a:pPr>
            <a:endParaRPr lang="en-US" altLang="zh-CN" sz="2800" dirty="0" smtClean="0"/>
          </a:p>
          <a:p>
            <a:pPr marL="342900" indent="-342900">
              <a:buFont typeface="Arial" panose="020B0604020202020204" pitchFamily="34" charset="0"/>
              <a:buChar char="•"/>
            </a:pPr>
            <a:r>
              <a:rPr lang="zh-CN" altLang="zh-CN" sz="2800" dirty="0"/>
              <a:t>高可用及数据安全原则</a:t>
            </a:r>
            <a:endParaRPr lang="zh-CN" altLang="en-US" sz="2800" dirty="0"/>
          </a:p>
        </p:txBody>
      </p:sp>
    </p:spTree>
    <p:extLst>
      <p:ext uri="{BB962C8B-B14F-4D97-AF65-F5344CB8AC3E}">
        <p14:creationId xmlns:p14="http://schemas.microsoft.com/office/powerpoint/2010/main" val="28971766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事务相关性最小化原则</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a:t>分布式的</a:t>
            </a:r>
            <a:r>
              <a:rPr lang="zh-CN" altLang="zh-CN" dirty="0" smtClean="0"/>
              <a:t>架构</a:t>
            </a:r>
            <a:r>
              <a:rPr lang="zh-CN" altLang="en-US" dirty="0" smtClean="0"/>
              <a:t>带来</a:t>
            </a:r>
            <a:r>
              <a:rPr lang="zh-CN" altLang="zh-CN" dirty="0"/>
              <a:t>分布式</a:t>
            </a:r>
            <a:r>
              <a:rPr lang="zh-CN" altLang="zh-CN" dirty="0" smtClean="0"/>
              <a:t>事务</a:t>
            </a:r>
            <a:r>
              <a:rPr lang="zh-CN" altLang="en-US" dirty="0" smtClean="0"/>
              <a:t>的问题</a:t>
            </a:r>
            <a:endParaRPr lang="en-US" altLang="zh-CN" dirty="0" smtClean="0"/>
          </a:p>
          <a:p>
            <a:pPr marL="800100" lvl="1" indent="-342900"/>
            <a:r>
              <a:rPr lang="zh-CN" altLang="zh-CN" dirty="0" smtClean="0"/>
              <a:t>在</a:t>
            </a:r>
            <a:r>
              <a:rPr lang="zh-CN" altLang="zh-CN" dirty="0"/>
              <a:t>传统的集中式数据库架构中，事务的问题非常好解决，可以完全依赖数据库本身非常成熟的事务机制来保证。但是一旦我们的数据库作为分布式的架构之后，很多原来在单一数据库中所完成的事务现在可能需要跨多个数据库主机，这样原来单机事务可能就需要引入分布式事务的概念。</a:t>
            </a:r>
          </a:p>
          <a:p>
            <a:pPr marL="342900" indent="-342900">
              <a:buFont typeface="Arial" panose="020B0604020202020204" pitchFamily="34" charset="0"/>
              <a:buChar char="•"/>
            </a:pPr>
            <a:r>
              <a:rPr lang="en-US" altLang="zh-CN" dirty="0"/>
              <a:t> </a:t>
            </a:r>
            <a:endParaRPr lang="zh-CN" altLang="zh-CN" dirty="0"/>
          </a:p>
          <a:p>
            <a:pPr marL="342900" indent="-342900">
              <a:buFont typeface="Arial" panose="020B0604020202020204" pitchFamily="34" charset="0"/>
              <a:buChar char="•"/>
            </a:pPr>
            <a:r>
              <a:rPr lang="zh-CN" altLang="zh-CN" dirty="0" smtClean="0"/>
              <a:t>分布式</a:t>
            </a:r>
            <a:r>
              <a:rPr lang="zh-CN" altLang="zh-CN" dirty="0"/>
              <a:t>事务本身就是一个非常复杂的</a:t>
            </a:r>
            <a:r>
              <a:rPr lang="zh-CN" altLang="zh-CN" dirty="0" smtClean="0"/>
              <a:t>机制</a:t>
            </a:r>
            <a:endParaRPr lang="en-US" altLang="zh-CN" dirty="0" smtClean="0"/>
          </a:p>
          <a:p>
            <a:pPr marL="800100" lvl="1" indent="-342900"/>
            <a:r>
              <a:rPr lang="zh-CN" altLang="zh-CN" dirty="0" smtClean="0"/>
              <a:t>不管</a:t>
            </a:r>
            <a:r>
              <a:rPr lang="zh-CN" altLang="zh-CN" dirty="0"/>
              <a:t>是商业的大型数据库系统还是各开源数据库系统，虽然大多数数据库厂家基本上都实现了这个功能，但或多或少都存在各种各样的限制。而且也存在一些</a:t>
            </a:r>
            <a:r>
              <a:rPr lang="en-US" altLang="zh-CN" dirty="0"/>
              <a:t> Bug</a:t>
            </a:r>
            <a:r>
              <a:rPr lang="zh-CN" altLang="zh-CN" dirty="0"/>
              <a:t>，可能造成某些事务并不能很好的保证，或者是不能顺利的完成。</a:t>
            </a:r>
          </a:p>
          <a:p>
            <a:endParaRPr lang="zh-CN" altLang="en-US" dirty="0"/>
          </a:p>
        </p:txBody>
      </p:sp>
    </p:spTree>
    <p:extLst>
      <p:ext uri="{BB962C8B-B14F-4D97-AF65-F5344CB8AC3E}">
        <p14:creationId xmlns:p14="http://schemas.microsoft.com/office/powerpoint/2010/main" val="61713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一些解决方案</a:t>
            </a:r>
            <a:endParaRPr lang="zh-CN" altLang="en-US" dirty="0"/>
          </a:p>
        </p:txBody>
      </p:sp>
      <p:sp>
        <p:nvSpPr>
          <p:cNvPr id="3" name="内容占位符 2"/>
          <p:cNvSpPr>
            <a:spLocks noGrp="1"/>
          </p:cNvSpPr>
          <p:nvPr>
            <p:ph idx="1"/>
          </p:nvPr>
        </p:nvSpPr>
        <p:spPr/>
        <p:txBody>
          <a:bodyPr/>
          <a:lstStyle/>
          <a:p>
            <a:pPr marL="457200" indent="-457200">
              <a:buFont typeface="+mj-lt"/>
              <a:buAutoNum type="arabicPeriod"/>
            </a:pPr>
            <a:r>
              <a:rPr lang="zh-CN" altLang="zh-CN" dirty="0"/>
              <a:t>进行 </a:t>
            </a:r>
            <a:r>
              <a:rPr lang="en-US" altLang="zh-CN" dirty="0"/>
              <a:t>Scale Out </a:t>
            </a:r>
            <a:r>
              <a:rPr lang="zh-CN" altLang="zh-CN" dirty="0"/>
              <a:t>设计的时候合理设计切分规则，尽可能保证事务所需数据在同一个</a:t>
            </a:r>
            <a:r>
              <a:rPr lang="en-US" altLang="zh-CN" dirty="0"/>
              <a:t> MySQL Server </a:t>
            </a:r>
            <a:r>
              <a:rPr lang="zh-CN" altLang="zh-CN" dirty="0"/>
              <a:t>上</a:t>
            </a:r>
            <a:r>
              <a:rPr lang="zh-CN" altLang="zh-CN" dirty="0" smtClean="0"/>
              <a:t>，避免</a:t>
            </a:r>
            <a:r>
              <a:rPr lang="zh-CN" altLang="zh-CN" dirty="0"/>
              <a:t>分布式事务</a:t>
            </a:r>
            <a:r>
              <a:rPr lang="zh-CN" altLang="zh-CN" dirty="0" smtClean="0"/>
              <a:t>。</a:t>
            </a:r>
            <a:endParaRPr lang="en-US" altLang="zh-CN" dirty="0" smtClean="0"/>
          </a:p>
          <a:p>
            <a:pPr marL="457200" indent="-457200">
              <a:buFont typeface="+mj-lt"/>
              <a:buAutoNum type="arabicPeriod"/>
            </a:pPr>
            <a:r>
              <a:rPr lang="zh-CN" altLang="zh-CN" dirty="0"/>
              <a:t>大事务切分成多个小事务，数据库保证各个小事务的完整性，应用控制各个小事务之间的整体事务完整性</a:t>
            </a:r>
            <a:r>
              <a:rPr lang="zh-CN" altLang="zh-CN" dirty="0" smtClean="0"/>
              <a:t>。</a:t>
            </a:r>
            <a:endParaRPr lang="en-US" altLang="zh-CN" dirty="0" smtClean="0"/>
          </a:p>
          <a:p>
            <a:pPr marL="457200" indent="-457200">
              <a:buFont typeface="+mj-lt"/>
              <a:buAutoNum type="arabicPeriod"/>
            </a:pPr>
            <a:r>
              <a:rPr lang="zh-CN" altLang="zh-CN" dirty="0"/>
              <a:t>结合上述两种解决方案，整合各自的优势，避免各自的弊端</a:t>
            </a:r>
            <a:r>
              <a:rPr lang="zh-CN" altLang="zh-CN" dirty="0" smtClean="0"/>
              <a:t>。</a:t>
            </a:r>
            <a:endParaRPr lang="en-US" altLang="zh-CN" dirty="0" smtClean="0"/>
          </a:p>
          <a:p>
            <a:pPr marL="914400" lvl="1" indent="-457200">
              <a:buFont typeface="+mj-lt"/>
              <a:buAutoNum type="arabicPeriod"/>
            </a:pPr>
            <a:r>
              <a:rPr lang="zh-CN" altLang="zh-CN" dirty="0"/>
              <a:t>比如我们可以在保证部分核心事务所需数据在同一个</a:t>
            </a:r>
            <a:r>
              <a:rPr lang="en-US" altLang="zh-CN" dirty="0"/>
              <a:t> MySQL Server </a:t>
            </a:r>
            <a:r>
              <a:rPr lang="zh-CN" altLang="zh-CN" dirty="0"/>
              <a:t>上，而其他并不是特别重要的事务，则通过分拆成小事务和应用系统结合来保证</a:t>
            </a:r>
            <a:r>
              <a:rPr lang="zh-CN" altLang="zh-CN" dirty="0" smtClean="0"/>
              <a:t>。</a:t>
            </a:r>
            <a:endParaRPr lang="en-US" altLang="zh-CN" dirty="0" smtClean="0"/>
          </a:p>
          <a:p>
            <a:pPr marL="914400" lvl="1" indent="-457200">
              <a:buFont typeface="+mj-lt"/>
              <a:buAutoNum type="arabicPeriod"/>
            </a:pPr>
            <a:r>
              <a:rPr lang="zh-CN" altLang="zh-CN" dirty="0"/>
              <a:t>通过这样相互平衡设计的原则，我们既可以避免应用程序需要处理太多的小事务来保证其整体的完整性，同时也能够避免拆分规则太多复杂而带来后期维护难度的增加及扩展性受阻的情况</a:t>
            </a:r>
            <a:endParaRPr lang="zh-CN" altLang="en-US" dirty="0"/>
          </a:p>
        </p:txBody>
      </p:sp>
    </p:spTree>
    <p:extLst>
      <p:ext uri="{BB962C8B-B14F-4D97-AF65-F5344CB8AC3E}">
        <p14:creationId xmlns:p14="http://schemas.microsoft.com/office/powerpoint/2010/main" val="27403121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数据一致性原则</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zh-CN" altLang="zh-CN" dirty="0" smtClean="0"/>
              <a:t>如何</a:t>
            </a:r>
            <a:r>
              <a:rPr lang="zh-CN" altLang="zh-CN" dirty="0"/>
              <a:t>在</a:t>
            </a:r>
            <a:r>
              <a:rPr lang="en-US" altLang="zh-CN" dirty="0"/>
              <a:t> Scale Out </a:t>
            </a:r>
            <a:r>
              <a:rPr lang="zh-CN" altLang="zh-CN" dirty="0"/>
              <a:t>的同时又较好的保证数据一致性</a:t>
            </a:r>
            <a:r>
              <a:rPr lang="zh-CN" altLang="zh-CN" dirty="0" smtClean="0"/>
              <a:t>呢</a:t>
            </a:r>
            <a:r>
              <a:rPr lang="zh-CN" altLang="en-US" dirty="0" smtClean="0"/>
              <a:t>？</a:t>
            </a:r>
            <a:endParaRPr lang="en-US" altLang="zh-CN" dirty="0" smtClean="0"/>
          </a:p>
          <a:p>
            <a:pPr marL="800100" lvl="1" indent="-342900"/>
            <a:r>
              <a:rPr lang="en-US" altLang="zh-CN" dirty="0" smtClean="0"/>
              <a:t>BASE </a:t>
            </a:r>
            <a:r>
              <a:rPr lang="zh-CN" altLang="zh-CN" dirty="0"/>
              <a:t>模型。即：基本可用，柔性状态，基本一致和最终</a:t>
            </a:r>
            <a:r>
              <a:rPr lang="zh-CN" altLang="zh-CN" dirty="0" smtClean="0"/>
              <a:t>一致</a:t>
            </a:r>
            <a:endParaRPr lang="en-US" altLang="zh-CN" dirty="0" smtClean="0"/>
          </a:p>
          <a:p>
            <a:pPr marL="800100" lvl="1" indent="-342900"/>
            <a:r>
              <a:rPr lang="zh-CN" altLang="en-US" dirty="0" smtClean="0"/>
              <a:t>简单来说，</a:t>
            </a:r>
            <a:r>
              <a:rPr lang="zh-CN" altLang="zh-CN" dirty="0" smtClean="0"/>
              <a:t>应用</a:t>
            </a:r>
            <a:r>
              <a:rPr lang="zh-CN" altLang="zh-CN" dirty="0"/>
              <a:t>系统通过相关的技术实现，让整个系统在满足用户使用的基础上，允许数据短时间内处于</a:t>
            </a:r>
            <a:r>
              <a:rPr lang="zh-CN" altLang="zh-CN" dirty="0" smtClean="0"/>
              <a:t>非</a:t>
            </a:r>
            <a:r>
              <a:rPr lang="zh-CN" altLang="en-US" dirty="0" smtClean="0"/>
              <a:t>一致</a:t>
            </a:r>
            <a:r>
              <a:rPr lang="zh-CN" altLang="zh-CN" dirty="0" smtClean="0"/>
              <a:t>状态</a:t>
            </a:r>
            <a:r>
              <a:rPr lang="zh-CN" altLang="zh-CN" dirty="0"/>
              <a:t>，而通过后续技术来保证数据在最终保证处于一致状态</a:t>
            </a:r>
            <a:r>
              <a:rPr lang="zh-CN" altLang="zh-CN" dirty="0" smtClean="0"/>
              <a:t>。</a:t>
            </a:r>
            <a:endParaRPr lang="en-US" altLang="zh-CN" dirty="0" smtClean="0"/>
          </a:p>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zh-CN" altLang="zh-CN" dirty="0" smtClean="0"/>
              <a:t>高</a:t>
            </a:r>
            <a:r>
              <a:rPr lang="zh-CN" altLang="zh-CN" dirty="0"/>
              <a:t>可用及数据安全</a:t>
            </a:r>
            <a:r>
              <a:rPr lang="zh-CN" altLang="zh-CN" dirty="0" smtClean="0"/>
              <a:t>原则</a:t>
            </a:r>
            <a:endParaRPr lang="en-US" altLang="zh-CN" dirty="0" smtClean="0"/>
          </a:p>
          <a:p>
            <a:pPr marL="800100" lvl="1" indent="-342900"/>
            <a:r>
              <a:rPr lang="zh-CN" altLang="en-US" dirty="0" smtClean="0"/>
              <a:t>在支持可扩展性的同时，要注意高可用性和数据安全。</a:t>
            </a:r>
            <a:endParaRPr lang="zh-CN" altLang="en-US" dirty="0"/>
          </a:p>
        </p:txBody>
      </p:sp>
    </p:spTree>
    <p:extLst>
      <p:ext uri="{BB962C8B-B14F-4D97-AF65-F5344CB8AC3E}">
        <p14:creationId xmlns:p14="http://schemas.microsoft.com/office/powerpoint/2010/main" val="41868061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smtClean="0"/>
              <a:t>基本方法</a:t>
            </a:r>
            <a:endParaRPr lang="zh-CN" altLang="en-US" dirty="0"/>
          </a:p>
        </p:txBody>
      </p:sp>
      <p:sp>
        <p:nvSpPr>
          <p:cNvPr id="5" name="文本占位符 4"/>
          <p:cNvSpPr>
            <a:spLocks noGrp="1"/>
          </p:cNvSpPr>
          <p:nvPr>
            <p:ph type="body" idx="1"/>
          </p:nvPr>
        </p:nvSpPr>
        <p:spPr/>
        <p:txBody>
          <a:bodyPr/>
          <a:lstStyle/>
          <a:p>
            <a:r>
              <a:rPr lang="en-US" altLang="zh-CN" dirty="0" smtClean="0"/>
              <a:t>SHARDING\REPLICATION\CLUSTER</a:t>
            </a:r>
            <a:endParaRPr lang="zh-CN" altLang="en-US" dirty="0"/>
          </a:p>
        </p:txBody>
      </p:sp>
    </p:spTree>
    <p:extLst>
      <p:ext uri="{BB962C8B-B14F-4D97-AF65-F5344CB8AC3E}">
        <p14:creationId xmlns:p14="http://schemas.microsoft.com/office/powerpoint/2010/main" val="4878538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latin typeface="微软雅黑" pitchFamily="34" charset="-122"/>
                <a:ea typeface="微软雅黑" pitchFamily="34" charset="-122"/>
              </a:rPr>
              <a:t>讨论的背景</a:t>
            </a:r>
            <a:endParaRPr lang="zh-CN" altLang="en-US" dirty="0">
              <a:latin typeface="微软雅黑" pitchFamily="34" charset="-122"/>
              <a:ea typeface="微软雅黑" pitchFamily="34" charset="-122"/>
            </a:endParaRPr>
          </a:p>
        </p:txBody>
      </p:sp>
      <p:sp>
        <p:nvSpPr>
          <p:cNvPr id="4" name="文本占位符 3"/>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0191949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err="1" smtClean="0"/>
              <a:t>Sharding</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2518695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share nothing</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endParaRPr lang="en-US" altLang="zh-CN" b="0" dirty="0" smtClean="0"/>
          </a:p>
          <a:p>
            <a:pPr marL="342900" indent="-342900">
              <a:buFont typeface="Arial" panose="020B0604020202020204" pitchFamily="34" charset="0"/>
              <a:buChar char="•"/>
            </a:pPr>
            <a:r>
              <a:rPr lang="zh-CN" altLang="en-US" b="0" dirty="0" smtClean="0"/>
              <a:t>并行</a:t>
            </a:r>
            <a:r>
              <a:rPr lang="zh-CN" altLang="en-US" b="0" dirty="0"/>
              <a:t>数据库要求尽可能的去并行执行数据库操作，从而提高性能。在并行计算体系结构实现中有很多可选的体系结构。包括：</a:t>
            </a:r>
          </a:p>
          <a:p>
            <a:pPr marL="800100" lvl="1" indent="-342900"/>
            <a:endParaRPr lang="en-US" altLang="zh-CN" b="0" dirty="0" smtClean="0"/>
          </a:p>
          <a:p>
            <a:pPr marL="800100" lvl="1" indent="-342900"/>
            <a:r>
              <a:rPr lang="en-US" altLang="zh-CN" b="1" dirty="0" smtClean="0"/>
              <a:t>Share-memory</a:t>
            </a:r>
            <a:r>
              <a:rPr lang="zh-CN" altLang="en-US" b="0" dirty="0"/>
              <a:t>：多个</a:t>
            </a:r>
            <a:r>
              <a:rPr lang="en-US" altLang="zh-CN" b="0" dirty="0" err="1"/>
              <a:t>cpu</a:t>
            </a:r>
            <a:r>
              <a:rPr lang="zh-CN" altLang="en-US" b="0" dirty="0"/>
              <a:t>共享同一片内存，</a:t>
            </a:r>
            <a:r>
              <a:rPr lang="en-US" altLang="zh-CN" b="0" dirty="0" err="1"/>
              <a:t>cpu</a:t>
            </a:r>
            <a:r>
              <a:rPr lang="zh-CN" altLang="en-US" b="0" dirty="0"/>
              <a:t>之间通过内部通讯机制（</a:t>
            </a:r>
            <a:r>
              <a:rPr lang="en-US" altLang="zh-CN" b="0" dirty="0"/>
              <a:t>interconnection network</a:t>
            </a:r>
            <a:r>
              <a:rPr lang="zh-CN" altLang="en-US" b="0" dirty="0"/>
              <a:t>）进行通讯；</a:t>
            </a:r>
          </a:p>
          <a:p>
            <a:pPr marL="800100" lvl="1" indent="-342900"/>
            <a:endParaRPr lang="en-US" altLang="zh-CN" b="0" dirty="0" smtClean="0"/>
          </a:p>
          <a:p>
            <a:pPr marL="800100" lvl="1" indent="-342900"/>
            <a:r>
              <a:rPr lang="en-US" altLang="zh-CN" b="1" dirty="0" smtClean="0"/>
              <a:t>Share-disk</a:t>
            </a:r>
            <a:r>
              <a:rPr lang="en-US" altLang="zh-CN" b="0" dirty="0"/>
              <a:t> </a:t>
            </a:r>
            <a:r>
              <a:rPr lang="zh-CN" altLang="en-US" b="0" dirty="0" smtClean="0"/>
              <a:t>：</a:t>
            </a:r>
            <a:r>
              <a:rPr lang="zh-CN" altLang="en-US" b="0" dirty="0"/>
              <a:t>　每一个</a:t>
            </a:r>
            <a:r>
              <a:rPr lang="en-US" altLang="zh-CN" b="0" dirty="0" err="1"/>
              <a:t>cpu</a:t>
            </a:r>
            <a:r>
              <a:rPr lang="zh-CN" altLang="en-US" b="0" dirty="0"/>
              <a:t>使用自己的私有内存区域，通过内部通讯机制直接访问所有磁盘系统。</a:t>
            </a:r>
          </a:p>
          <a:p>
            <a:pPr marL="800100" lvl="1" indent="-342900"/>
            <a:endParaRPr lang="en-US" altLang="zh-CN" b="0" dirty="0" smtClean="0"/>
          </a:p>
          <a:p>
            <a:pPr marL="800100" lvl="1" indent="-342900"/>
            <a:r>
              <a:rPr lang="en-US" altLang="zh-CN" b="1" dirty="0" smtClean="0"/>
              <a:t>Share-nothing</a:t>
            </a:r>
            <a:r>
              <a:rPr lang="zh-CN" altLang="en-US" b="0" dirty="0"/>
              <a:t>： 每一个</a:t>
            </a:r>
            <a:r>
              <a:rPr lang="en-US" altLang="zh-CN" b="0" dirty="0" err="1"/>
              <a:t>cpu</a:t>
            </a:r>
            <a:r>
              <a:rPr lang="zh-CN" altLang="en-US" b="0" dirty="0"/>
              <a:t>都有私有内存区域和私有磁盘空间，而且</a:t>
            </a:r>
            <a:r>
              <a:rPr lang="en-US" altLang="zh-CN" b="0" dirty="0"/>
              <a:t>2</a:t>
            </a:r>
            <a:r>
              <a:rPr lang="zh-CN" altLang="en-US" b="0" dirty="0"/>
              <a:t>个</a:t>
            </a:r>
            <a:r>
              <a:rPr lang="en-US" altLang="zh-CN" b="0" dirty="0" err="1"/>
              <a:t>cpu</a:t>
            </a:r>
            <a:r>
              <a:rPr lang="zh-CN" altLang="en-US" b="0" dirty="0"/>
              <a:t>不能访问相同磁盘空间，</a:t>
            </a:r>
            <a:r>
              <a:rPr lang="en-US" altLang="zh-CN" b="0" dirty="0" err="1"/>
              <a:t>cpu</a:t>
            </a:r>
            <a:r>
              <a:rPr lang="zh-CN" altLang="en-US" b="0" dirty="0"/>
              <a:t>之间的通讯通过网络连接。</a:t>
            </a:r>
          </a:p>
          <a:p>
            <a:endParaRPr lang="zh-CN" altLang="en-US" dirty="0"/>
          </a:p>
        </p:txBody>
      </p:sp>
    </p:spTree>
    <p:extLst>
      <p:ext uri="{BB962C8B-B14F-4D97-AF65-F5344CB8AC3E}">
        <p14:creationId xmlns:p14="http://schemas.microsoft.com/office/powerpoint/2010/main" val="35595146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并行计算体系结构</a:t>
            </a:r>
          </a:p>
        </p:txBody>
      </p:sp>
      <p:sp>
        <p:nvSpPr>
          <p:cNvPr id="3" name="内容占位符 2"/>
          <p:cNvSpPr>
            <a:spLocks noGrp="1"/>
          </p:cNvSpPr>
          <p:nvPr>
            <p:ph idx="1"/>
          </p:nvPr>
        </p:nvSpPr>
        <p:spPr/>
        <p:txBody>
          <a:bodyPr/>
          <a:lstStyle/>
          <a:p>
            <a:r>
              <a:rPr lang="en-US" altLang="zh-CN" b="0" dirty="0" smtClean="0"/>
              <a:t>    Share </a:t>
            </a:r>
            <a:r>
              <a:rPr lang="en-US" altLang="zh-CN" b="0" dirty="0"/>
              <a:t>disk                share nothing                 share memory</a:t>
            </a:r>
            <a:endParaRPr lang="zh-CN" altLang="en-US" dirty="0"/>
          </a:p>
        </p:txBody>
      </p:sp>
      <p:pic>
        <p:nvPicPr>
          <p:cNvPr id="1026" name="Picture 2" descr="3种计算机体系结构"/>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358" y="2348880"/>
            <a:ext cx="7564482" cy="3096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02147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并行计算体系结构</a:t>
            </a:r>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en-US" altLang="zh-CN" b="0" dirty="0" smtClean="0"/>
              <a:t>Shared </a:t>
            </a:r>
            <a:r>
              <a:rPr lang="en-US" altLang="zh-CN" b="0" dirty="0"/>
              <a:t>memory </a:t>
            </a:r>
            <a:r>
              <a:rPr lang="zh-CN" altLang="en-US" b="0" dirty="0"/>
              <a:t>体系结构的</a:t>
            </a:r>
            <a:r>
              <a:rPr lang="en-US" altLang="zh-CN" b="0" dirty="0" err="1"/>
              <a:t>cpu</a:t>
            </a:r>
            <a:r>
              <a:rPr lang="zh-CN" altLang="en-US" b="0" dirty="0"/>
              <a:t>之间通过主存进行通讯，具有很高的效率；但当更多的</a:t>
            </a:r>
            <a:r>
              <a:rPr lang="en-US" altLang="zh-CN" b="0" dirty="0" err="1"/>
              <a:t>cpu</a:t>
            </a:r>
            <a:r>
              <a:rPr lang="zh-CN" altLang="en-US" b="0" dirty="0"/>
              <a:t>被添加到主机上时，内存竞争</a:t>
            </a:r>
            <a:r>
              <a:rPr lang="en-US" altLang="zh-CN" b="0" dirty="0" err="1" smtClean="0"/>
              <a:t>contection</a:t>
            </a:r>
            <a:r>
              <a:rPr lang="zh-CN" altLang="en-US" b="0" dirty="0"/>
              <a:t>就成为瓶颈，</a:t>
            </a:r>
            <a:r>
              <a:rPr lang="en-US" altLang="zh-CN" b="0" dirty="0" err="1"/>
              <a:t>cpu</a:t>
            </a:r>
            <a:r>
              <a:rPr lang="zh-CN" altLang="en-US" b="0" dirty="0"/>
              <a:t>越多，瓶颈越厉害。</a:t>
            </a:r>
            <a:r>
              <a:rPr lang="en-US" altLang="zh-CN" b="0" dirty="0"/>
              <a:t>Shared disk</a:t>
            </a:r>
            <a:r>
              <a:rPr lang="zh-CN" altLang="en-US" b="0" dirty="0"/>
              <a:t>也存在同样问题，因为磁盘系统由 </a:t>
            </a:r>
            <a:r>
              <a:rPr lang="en-US" altLang="zh-CN" b="0" dirty="0"/>
              <a:t>Interconnection Network </a:t>
            </a:r>
            <a:r>
              <a:rPr lang="zh-CN" altLang="en-US" b="0" dirty="0"/>
              <a:t>连接在一起。</a:t>
            </a:r>
          </a:p>
          <a:p>
            <a:pPr marL="342900" indent="-342900">
              <a:buFont typeface="Arial" panose="020B0604020202020204" pitchFamily="34" charset="0"/>
              <a:buChar char="•"/>
            </a:pPr>
            <a:r>
              <a:rPr lang="en-US" altLang="zh-CN" b="0" dirty="0" smtClean="0"/>
              <a:t>Shared </a:t>
            </a:r>
            <a:r>
              <a:rPr lang="en-US" altLang="zh-CN" b="0" dirty="0"/>
              <a:t>memory</a:t>
            </a:r>
            <a:r>
              <a:rPr lang="zh-CN" altLang="en-US" b="0" dirty="0"/>
              <a:t>和</a:t>
            </a:r>
            <a:r>
              <a:rPr lang="en-US" altLang="zh-CN" b="0" dirty="0"/>
              <a:t>shared disk</a:t>
            </a:r>
            <a:r>
              <a:rPr lang="zh-CN" altLang="en-US" b="0" dirty="0"/>
              <a:t>的基本问题是</a:t>
            </a:r>
            <a:r>
              <a:rPr lang="en-US" altLang="zh-CN" b="0" dirty="0"/>
              <a:t>interference</a:t>
            </a:r>
            <a:r>
              <a:rPr lang="zh-CN" altLang="en-US" b="0" dirty="0"/>
              <a:t>：当添加更多的</a:t>
            </a:r>
            <a:r>
              <a:rPr lang="en-US" altLang="zh-CN" b="0" dirty="0" err="1"/>
              <a:t>cpu</a:t>
            </a:r>
            <a:r>
              <a:rPr lang="zh-CN" altLang="en-US" b="0" dirty="0"/>
              <a:t>，系统反而减慢，因为增加了对内存访问（</a:t>
            </a:r>
            <a:r>
              <a:rPr lang="en-US" altLang="zh-CN" b="0" dirty="0" err="1"/>
              <a:t>memroy</a:t>
            </a:r>
            <a:r>
              <a:rPr lang="en-US" altLang="zh-CN" b="0" dirty="0"/>
              <a:t> access</a:t>
            </a:r>
            <a:r>
              <a:rPr lang="zh-CN" altLang="en-US" b="0" dirty="0"/>
              <a:t>）和网络带宽（</a:t>
            </a:r>
            <a:r>
              <a:rPr lang="en-US" altLang="zh-CN" b="0" dirty="0"/>
              <a:t>network bandwidth</a:t>
            </a:r>
            <a:r>
              <a:rPr lang="zh-CN" altLang="en-US" b="0" dirty="0"/>
              <a:t>）的竞争。这样</a:t>
            </a:r>
            <a:r>
              <a:rPr lang="en-US" altLang="zh-CN" b="0" dirty="0"/>
              <a:t>shared nothing</a:t>
            </a:r>
            <a:r>
              <a:rPr lang="zh-CN" altLang="en-US" b="0" dirty="0"/>
              <a:t>体系得到了广泛的推广。</a:t>
            </a:r>
          </a:p>
          <a:p>
            <a:pPr marL="342900" indent="-342900">
              <a:buFont typeface="Arial" panose="020B0604020202020204" pitchFamily="34" charset="0"/>
              <a:buChar char="•"/>
            </a:pPr>
            <a:r>
              <a:rPr lang="en-US" altLang="zh-CN" b="0" dirty="0" smtClean="0"/>
              <a:t>Shared </a:t>
            </a:r>
            <a:r>
              <a:rPr lang="en-US" altLang="zh-CN" b="0" dirty="0"/>
              <a:t>nothing</a:t>
            </a:r>
            <a:r>
              <a:rPr lang="zh-CN" altLang="en-US" b="0" dirty="0"/>
              <a:t>体系是数据库稳定增长，当随着事务数量不断增加，增加额外的</a:t>
            </a:r>
            <a:r>
              <a:rPr lang="en-US" altLang="zh-CN" b="0" dirty="0" err="1"/>
              <a:t>cpu</a:t>
            </a:r>
            <a:r>
              <a:rPr lang="zh-CN" altLang="en-US" b="0" dirty="0"/>
              <a:t>和主存就可以保证每个事务处理时间不变。</a:t>
            </a:r>
          </a:p>
          <a:p>
            <a:pPr marL="342900" indent="-342900">
              <a:buFont typeface="Arial" panose="020B0604020202020204" pitchFamily="34" charset="0"/>
              <a:buChar char="•"/>
            </a:pPr>
            <a:endParaRPr lang="zh-CN" altLang="en-US" dirty="0"/>
          </a:p>
        </p:txBody>
      </p:sp>
    </p:spTree>
    <p:extLst>
      <p:ext uri="{BB962C8B-B14F-4D97-AF65-F5344CB8AC3E}">
        <p14:creationId xmlns:p14="http://schemas.microsoft.com/office/powerpoint/2010/main" val="13780005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shared nothing architecture (SN)</a:t>
            </a:r>
            <a:endParaRPr lang="zh-CN" altLang="en-US" dirty="0"/>
          </a:p>
        </p:txBody>
      </p:sp>
      <p:sp>
        <p:nvSpPr>
          <p:cNvPr id="3" name="内容占位符 2"/>
          <p:cNvSpPr>
            <a:spLocks noGrp="1"/>
          </p:cNvSpPr>
          <p:nvPr>
            <p:ph idx="1"/>
          </p:nvPr>
        </p:nvSpPr>
        <p:spPr/>
        <p:txBody>
          <a:bodyPr/>
          <a:lstStyle/>
          <a:p>
            <a:r>
              <a:rPr lang="en-US" altLang="zh-CN" sz="1800" b="0" dirty="0"/>
              <a:t>A </a:t>
            </a:r>
            <a:r>
              <a:rPr lang="en-US" altLang="zh-CN" sz="1800" dirty="0"/>
              <a:t>shared nothing architecture</a:t>
            </a:r>
            <a:r>
              <a:rPr lang="en-US" altLang="zh-CN" sz="1800" b="0" dirty="0"/>
              <a:t> (SN) is a </a:t>
            </a:r>
            <a:r>
              <a:rPr lang="en-US" altLang="zh-CN" sz="1800" b="0" dirty="0">
                <a:hlinkClick r:id="rId2" tooltip="Distributed computing"/>
              </a:rPr>
              <a:t>distributed computing</a:t>
            </a:r>
            <a:r>
              <a:rPr lang="en-US" altLang="zh-CN" sz="1800" b="0" dirty="0"/>
              <a:t> architecture in which each node is independent and self-sufficient, and there is no </a:t>
            </a:r>
            <a:r>
              <a:rPr lang="en-US" altLang="zh-CN" sz="1800" b="0" dirty="0">
                <a:hlinkClick r:id="rId3" tooltip="Single point of contention"/>
              </a:rPr>
              <a:t>single point of contention</a:t>
            </a:r>
            <a:r>
              <a:rPr lang="en-US" altLang="zh-CN" sz="1800" b="0" dirty="0"/>
              <a:t> across the system. More specifically, none of the nodes share memory or disk storage.</a:t>
            </a:r>
          </a:p>
          <a:p>
            <a:r>
              <a:rPr lang="en-US" altLang="zh-CN" sz="1800" b="0" dirty="0"/>
              <a:t>People typically contrast SN with systems that keep a large amount of centrally-stored </a:t>
            </a:r>
            <a:r>
              <a:rPr lang="en-US" altLang="zh-CN" sz="1800" b="0" dirty="0">
                <a:hlinkClick r:id="rId4" tooltip="State (computer science)"/>
              </a:rPr>
              <a:t>state</a:t>
            </a:r>
            <a:r>
              <a:rPr lang="en-US" altLang="zh-CN" sz="1800" b="0" dirty="0"/>
              <a:t> information, whether in a </a:t>
            </a:r>
            <a:r>
              <a:rPr lang="en-US" altLang="zh-CN" sz="1800" b="0" dirty="0">
                <a:hlinkClick r:id="rId5" tooltip="Database"/>
              </a:rPr>
              <a:t>database</a:t>
            </a:r>
            <a:r>
              <a:rPr lang="en-US" altLang="zh-CN" sz="1800" b="0" dirty="0"/>
              <a:t>, an </a:t>
            </a:r>
            <a:r>
              <a:rPr lang="en-US" altLang="zh-CN" sz="1800" b="0" dirty="0">
                <a:hlinkClick r:id="rId6" tooltip="Application server"/>
              </a:rPr>
              <a:t>application server</a:t>
            </a:r>
            <a:r>
              <a:rPr lang="en-US" altLang="zh-CN" sz="1800" b="0" dirty="0"/>
              <a:t>, or any other similar single point of contention. While SN is best known in the context of </a:t>
            </a:r>
            <a:r>
              <a:rPr lang="en-US" altLang="zh-CN" sz="1800" b="0" dirty="0">
                <a:hlinkClick r:id="rId7" tooltip="World Wide Web"/>
              </a:rPr>
              <a:t>web</a:t>
            </a:r>
            <a:r>
              <a:rPr lang="en-US" altLang="zh-CN" sz="1800" b="0" dirty="0"/>
              <a:t> development, the concept predates the web: </a:t>
            </a:r>
            <a:r>
              <a:rPr lang="en-US" altLang="zh-CN" sz="1800" b="0" dirty="0">
                <a:hlinkClick r:id="rId8" tooltip="Michael Stonebraker"/>
              </a:rPr>
              <a:t>Michael </a:t>
            </a:r>
            <a:r>
              <a:rPr lang="en-US" altLang="zh-CN" sz="1800" b="0" dirty="0" err="1">
                <a:hlinkClick r:id="rId8" tooltip="Michael Stonebraker"/>
              </a:rPr>
              <a:t>Stonebraker</a:t>
            </a:r>
            <a:r>
              <a:rPr lang="en-US" altLang="zh-CN" sz="1800" b="0" dirty="0"/>
              <a:t> at the </a:t>
            </a:r>
            <a:r>
              <a:rPr lang="en-US" altLang="zh-CN" sz="1800" b="0" dirty="0">
                <a:hlinkClick r:id="rId9" tooltip="University of California, Berkeley"/>
              </a:rPr>
              <a:t>University of California, Berkeley</a:t>
            </a:r>
            <a:r>
              <a:rPr lang="en-US" altLang="zh-CN" sz="1800" b="0" dirty="0"/>
              <a:t> used the term in a 1986 database paper.</a:t>
            </a:r>
            <a:r>
              <a:rPr lang="en-US" altLang="zh-CN" sz="1800" b="0" baseline="30000" dirty="0">
                <a:hlinkClick r:id="rId10"/>
              </a:rPr>
              <a:t>[1]</a:t>
            </a:r>
            <a:r>
              <a:rPr lang="en-US" altLang="zh-CN" sz="1800" b="0" dirty="0"/>
              <a:t> In it he mentions existing commercial implementations of the architecture (although none are named explicitly). </a:t>
            </a:r>
            <a:r>
              <a:rPr lang="en-US" altLang="zh-CN" sz="1800" b="0" dirty="0">
                <a:hlinkClick r:id="rId11" tooltip="Teradata"/>
              </a:rPr>
              <a:t>Teradata</a:t>
            </a:r>
            <a:r>
              <a:rPr lang="en-US" altLang="zh-CN" sz="1800" b="0" dirty="0"/>
              <a:t>, which delivered its first system in 1983, was probably one of those commercial implementations.</a:t>
            </a:r>
            <a:r>
              <a:rPr lang="en-US" altLang="zh-CN" sz="1800" b="0" baseline="30000" dirty="0">
                <a:hlinkClick r:id="rId12"/>
              </a:rPr>
              <a:t>[2]</a:t>
            </a:r>
            <a:r>
              <a:rPr lang="en-US" altLang="zh-CN" sz="1800" b="0" dirty="0"/>
              <a:t> </a:t>
            </a:r>
            <a:r>
              <a:rPr lang="en-US" altLang="zh-CN" sz="1800" b="0" dirty="0">
                <a:hlinkClick r:id="rId13" tooltip="Tandem Computers"/>
              </a:rPr>
              <a:t>Tandem Computers</a:t>
            </a:r>
            <a:r>
              <a:rPr lang="en-US" altLang="zh-CN" sz="1800" b="0" dirty="0"/>
              <a:t> officially released </a:t>
            </a:r>
            <a:r>
              <a:rPr lang="en-US" altLang="zh-CN" sz="1800" b="0" dirty="0" err="1">
                <a:hlinkClick r:id="rId14" tooltip="NonStop SQL"/>
              </a:rPr>
              <a:t>NonStop</a:t>
            </a:r>
            <a:r>
              <a:rPr lang="en-US" altLang="zh-CN" sz="1800" b="0" dirty="0">
                <a:hlinkClick r:id="rId14" tooltip="NonStop SQL"/>
              </a:rPr>
              <a:t> SQL</a:t>
            </a:r>
            <a:r>
              <a:rPr lang="en-US" altLang="zh-CN" sz="1800" b="0" dirty="0"/>
              <a:t>, a shared nothing database, in 1984. </a:t>
            </a:r>
            <a:r>
              <a:rPr lang="en-US" altLang="zh-CN" sz="1800" b="0" baseline="30000" dirty="0">
                <a:hlinkClick r:id="rId15"/>
              </a:rPr>
              <a:t>[3]</a:t>
            </a:r>
            <a:endParaRPr lang="en-US" altLang="zh-CN" sz="1800" b="0" dirty="0"/>
          </a:p>
          <a:p>
            <a:endParaRPr lang="zh-CN" altLang="en-US" sz="1800" dirty="0"/>
          </a:p>
        </p:txBody>
      </p:sp>
    </p:spTree>
    <p:extLst>
      <p:ext uri="{BB962C8B-B14F-4D97-AF65-F5344CB8AC3E}">
        <p14:creationId xmlns:p14="http://schemas.microsoft.com/office/powerpoint/2010/main" val="6131536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shared nothing architecture (SN)</a:t>
            </a:r>
            <a:endParaRPr lang="zh-CN" altLang="en-US" dirty="0"/>
          </a:p>
        </p:txBody>
      </p:sp>
      <p:sp>
        <p:nvSpPr>
          <p:cNvPr id="3" name="内容占位符 2"/>
          <p:cNvSpPr>
            <a:spLocks noGrp="1"/>
          </p:cNvSpPr>
          <p:nvPr>
            <p:ph idx="1"/>
          </p:nvPr>
        </p:nvSpPr>
        <p:spPr/>
        <p:txBody>
          <a:bodyPr/>
          <a:lstStyle/>
          <a:p>
            <a:r>
              <a:rPr lang="en-US" altLang="zh-CN" b="0" dirty="0"/>
              <a:t>Shared nothing is popular for web development because of its </a:t>
            </a:r>
            <a:r>
              <a:rPr lang="en-US" altLang="zh-CN" b="0" dirty="0">
                <a:hlinkClick r:id="rId2" tooltip="Scalability"/>
              </a:rPr>
              <a:t>scalability</a:t>
            </a:r>
            <a:r>
              <a:rPr lang="en-US" altLang="zh-CN" b="0" dirty="0"/>
              <a:t>. As </a:t>
            </a:r>
            <a:r>
              <a:rPr lang="en-US" altLang="zh-CN" b="0" dirty="0">
                <a:hlinkClick r:id="rId3" tooltip="Google"/>
              </a:rPr>
              <a:t>Google</a:t>
            </a:r>
            <a:r>
              <a:rPr lang="en-US" altLang="zh-CN" b="0" dirty="0"/>
              <a:t> has demonstrated, a pure SN system can scale almost infinitely simply by adding nodes in the form of inexpensive computers, since there is no single bottleneck to slow the system down.</a:t>
            </a:r>
            <a:r>
              <a:rPr lang="en-US" altLang="zh-CN" b="0" baseline="30000" dirty="0">
                <a:hlinkClick r:id="rId4"/>
              </a:rPr>
              <a:t>[4]</a:t>
            </a:r>
            <a:r>
              <a:rPr lang="en-US" altLang="zh-CN" b="0" dirty="0"/>
              <a:t> Google calls this </a:t>
            </a:r>
            <a:r>
              <a:rPr lang="en-US" altLang="zh-CN" b="0" i="1" dirty="0" err="1">
                <a:hlinkClick r:id="rId5" tooltip="Sharding"/>
              </a:rPr>
              <a:t>sharding</a:t>
            </a:r>
            <a:r>
              <a:rPr lang="en-US" altLang="zh-CN" b="0" dirty="0"/>
              <a:t>. A SN system typically partitions its data among many nodes on different databases (assigning different computers to deal with different users or queries), or may require every node to maintain its own copy of the application's data, using some kind of coordination protocol. This is often referred to as </a:t>
            </a:r>
            <a:r>
              <a:rPr lang="en-US" altLang="zh-CN" b="0" i="1" dirty="0"/>
              <a:t>database </a:t>
            </a:r>
            <a:r>
              <a:rPr lang="en-US" altLang="zh-CN" b="0" i="1" dirty="0" err="1"/>
              <a:t>sharding</a:t>
            </a:r>
            <a:r>
              <a:rPr lang="en-US" altLang="zh-CN" b="0" dirty="0"/>
              <a:t>.</a:t>
            </a:r>
          </a:p>
          <a:p>
            <a:endParaRPr lang="zh-CN" altLang="en-US" dirty="0"/>
          </a:p>
        </p:txBody>
      </p:sp>
    </p:spTree>
    <p:extLst>
      <p:ext uri="{BB962C8B-B14F-4D97-AF65-F5344CB8AC3E}">
        <p14:creationId xmlns:p14="http://schemas.microsoft.com/office/powerpoint/2010/main" val="36858694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635080" cy="1371600"/>
          </a:xfrm>
        </p:spPr>
        <p:txBody>
          <a:bodyPr>
            <a:normAutofit/>
          </a:bodyPr>
          <a:lstStyle/>
          <a:p>
            <a:r>
              <a:rPr lang="zh-CN" altLang="en-US" dirty="0"/>
              <a:t>从 </a:t>
            </a:r>
            <a:r>
              <a:rPr lang="en-US" altLang="zh-CN" dirty="0"/>
              <a:t>Shard </a:t>
            </a:r>
            <a:r>
              <a:rPr lang="zh-CN" altLang="en-US" dirty="0"/>
              <a:t>到 </a:t>
            </a:r>
            <a:r>
              <a:rPr lang="en-US" altLang="zh-CN" dirty="0" err="1" smtClean="0"/>
              <a:t>Sharding</a:t>
            </a:r>
            <a:endParaRPr lang="zh-CN" altLang="en-US" dirty="0"/>
          </a:p>
        </p:txBody>
      </p:sp>
      <p:sp>
        <p:nvSpPr>
          <p:cNvPr id="3" name="内容占位符 2"/>
          <p:cNvSpPr>
            <a:spLocks noGrp="1"/>
          </p:cNvSpPr>
          <p:nvPr>
            <p:ph idx="1"/>
          </p:nvPr>
        </p:nvSpPr>
        <p:spPr>
          <a:xfrm>
            <a:off x="457200" y="1752600"/>
            <a:ext cx="8147248" cy="4373563"/>
          </a:xfrm>
        </p:spPr>
        <p:txBody>
          <a:bodyPr/>
          <a:lstStyle/>
          <a:p>
            <a:pPr marL="342900" indent="-342900">
              <a:buFont typeface="Arial" panose="020B0604020202020204" pitchFamily="34" charset="0"/>
              <a:buChar char="•"/>
            </a:pPr>
            <a:r>
              <a:rPr lang="zh-CN" altLang="en-US" sz="1800" b="0" dirty="0" smtClean="0"/>
              <a:t>“</a:t>
            </a:r>
            <a:r>
              <a:rPr lang="en-US" altLang="zh-CN" sz="1800" b="0" dirty="0" smtClean="0"/>
              <a:t>Shard” </a:t>
            </a:r>
            <a:r>
              <a:rPr lang="zh-CN" altLang="en-US" sz="1800" b="0" dirty="0"/>
              <a:t>这个词英文的意思是”碎片”，而作为数据库相关的技术用语，似乎最早见于大型多人在线角色扮演游戏</a:t>
            </a:r>
            <a:r>
              <a:rPr lang="en-US" altLang="zh-CN" sz="1800" b="0" dirty="0"/>
              <a:t>(MMORPG)</a:t>
            </a:r>
            <a:r>
              <a:rPr lang="zh-CN" altLang="en-US" sz="1800" b="0" dirty="0"/>
              <a:t>中。”</a:t>
            </a:r>
            <a:r>
              <a:rPr lang="en-US" altLang="zh-CN" sz="1800" b="0" dirty="0" err="1"/>
              <a:t>Sharding</a:t>
            </a:r>
            <a:r>
              <a:rPr lang="en-US" altLang="zh-CN" sz="1800" b="0" dirty="0"/>
              <a:t>” </a:t>
            </a:r>
            <a:r>
              <a:rPr lang="zh-CN" altLang="en-US" sz="1800" b="0" dirty="0" smtClean="0"/>
              <a:t>称之为</a:t>
            </a:r>
            <a:r>
              <a:rPr lang="zh-CN" altLang="en-US" sz="1800" b="0" dirty="0"/>
              <a:t>”分片”</a:t>
            </a:r>
            <a:r>
              <a:rPr lang="zh-CN" altLang="en-US" sz="1800" b="0" dirty="0" smtClean="0"/>
              <a:t>。</a:t>
            </a:r>
            <a:endParaRPr lang="zh-CN" altLang="en-US" sz="1800" b="0" dirty="0"/>
          </a:p>
          <a:p>
            <a:pPr marL="342900" indent="-342900">
              <a:buFont typeface="Arial" panose="020B0604020202020204" pitchFamily="34" charset="0"/>
              <a:buChar char="•"/>
            </a:pPr>
            <a:r>
              <a:rPr lang="en-US" altLang="zh-CN" sz="1800" b="0" dirty="0" err="1"/>
              <a:t>Sharding</a:t>
            </a:r>
            <a:r>
              <a:rPr lang="en-US" altLang="zh-CN" sz="1800" b="0" dirty="0"/>
              <a:t> </a:t>
            </a:r>
            <a:r>
              <a:rPr lang="zh-CN" altLang="en-US" sz="1800" b="0" dirty="0"/>
              <a:t>不是一门新技术，而是一个相对简朴的软件理念</a:t>
            </a:r>
            <a:r>
              <a:rPr lang="zh-CN" altLang="en-US" sz="1800" b="0" dirty="0" smtClean="0"/>
              <a:t>。</a:t>
            </a:r>
            <a:r>
              <a:rPr lang="en-US" altLang="zh-CN" sz="1800" b="0" dirty="0" smtClean="0"/>
              <a:t>MySQL </a:t>
            </a:r>
            <a:r>
              <a:rPr lang="en-US" altLang="zh-CN" sz="1800" b="0" dirty="0"/>
              <a:t>5 </a:t>
            </a:r>
            <a:r>
              <a:rPr lang="zh-CN" altLang="en-US" sz="1800" b="0" dirty="0"/>
              <a:t>之后才有了数据表分区功能，那么在此之前，很多 </a:t>
            </a:r>
            <a:r>
              <a:rPr lang="en-US" altLang="zh-CN" sz="1800" b="0" dirty="0"/>
              <a:t>MySQL </a:t>
            </a:r>
            <a:r>
              <a:rPr lang="zh-CN" altLang="en-US" sz="1800" b="0" dirty="0"/>
              <a:t>的潜在用户都对 </a:t>
            </a:r>
            <a:r>
              <a:rPr lang="en-US" altLang="zh-CN" sz="1800" b="0" dirty="0"/>
              <a:t>MySQL </a:t>
            </a:r>
            <a:r>
              <a:rPr lang="zh-CN" altLang="en-US" sz="1800" b="0" dirty="0"/>
              <a:t>的扩展性有所顾虑，而是否具备分区功能就成了衡量一个数据库可扩展性与否的一个关键指标</a:t>
            </a:r>
            <a:r>
              <a:rPr lang="en-US" altLang="zh-CN" sz="1800" b="0" dirty="0"/>
              <a:t>(</a:t>
            </a:r>
            <a:r>
              <a:rPr lang="zh-CN" altLang="en-US" sz="1800" b="0" dirty="0"/>
              <a:t>当然不是唯一指标</a:t>
            </a:r>
            <a:r>
              <a:rPr lang="en-US" altLang="zh-CN" sz="1800" b="0" dirty="0"/>
              <a:t>)</a:t>
            </a:r>
            <a:r>
              <a:rPr lang="zh-CN" altLang="en-US" sz="1800" b="0" dirty="0"/>
              <a:t>。数据库扩展性是一个永恒的话题，</a:t>
            </a:r>
            <a:r>
              <a:rPr lang="en-US" altLang="zh-CN" sz="1800" b="0" dirty="0"/>
              <a:t>MySQL </a:t>
            </a:r>
            <a:r>
              <a:rPr lang="zh-CN" altLang="en-US" sz="1800" b="0" dirty="0"/>
              <a:t>的推广者经常会被问到：如在单一数据库上处理应用数据捉襟见肘而需要进行分区化之类的处理，是如何办到的呢</a:t>
            </a:r>
            <a:r>
              <a:rPr lang="en-US" altLang="zh-CN" sz="1800" b="0" dirty="0"/>
              <a:t>? </a:t>
            </a:r>
            <a:r>
              <a:rPr lang="zh-CN" altLang="en-US" sz="1800" b="0" dirty="0"/>
              <a:t>答案是：</a:t>
            </a:r>
            <a:r>
              <a:rPr lang="en-US" altLang="zh-CN" sz="1800" b="0" dirty="0" err="1"/>
              <a:t>Sharding</a:t>
            </a:r>
            <a:r>
              <a:rPr lang="zh-CN" altLang="en-US" sz="1800" b="0" dirty="0" smtClean="0"/>
              <a:t>。</a:t>
            </a:r>
            <a:endParaRPr lang="zh-CN" altLang="en-US" sz="1800" b="0" dirty="0"/>
          </a:p>
          <a:p>
            <a:pPr marL="342900" indent="-342900">
              <a:buFont typeface="Arial" panose="020B0604020202020204" pitchFamily="34" charset="0"/>
              <a:buChar char="•"/>
            </a:pPr>
            <a:r>
              <a:rPr lang="en-US" altLang="zh-CN" sz="1800" b="0" dirty="0" err="1"/>
              <a:t>Sharding</a:t>
            </a:r>
            <a:r>
              <a:rPr lang="en-US" altLang="zh-CN" sz="1800" b="0" dirty="0"/>
              <a:t> </a:t>
            </a:r>
            <a:r>
              <a:rPr lang="zh-CN" altLang="en-US" sz="1800" b="0" dirty="0"/>
              <a:t>不是一个某个特定数据库软件附属的功能，而是在具体技术细节之上的抽象处理，是水平扩展</a:t>
            </a:r>
            <a:r>
              <a:rPr lang="en-US" altLang="zh-CN" sz="1800" b="0" dirty="0"/>
              <a:t>(Scale Out</a:t>
            </a:r>
            <a:r>
              <a:rPr lang="zh-CN" altLang="en-US" sz="1800" b="0" dirty="0"/>
              <a:t>，亦或横向扩展、向外扩展</a:t>
            </a:r>
            <a:r>
              <a:rPr lang="en-US" altLang="zh-CN" sz="1800" b="0" dirty="0"/>
              <a:t>)</a:t>
            </a:r>
            <a:r>
              <a:rPr lang="zh-CN" altLang="en-US" sz="1800" b="0" dirty="0"/>
              <a:t>的解决方案，其主要目的是为突破单节点数据库服务器的 </a:t>
            </a:r>
            <a:r>
              <a:rPr lang="en-US" altLang="zh-CN" sz="1800" b="0" dirty="0"/>
              <a:t>I/O </a:t>
            </a:r>
            <a:r>
              <a:rPr lang="zh-CN" altLang="en-US" sz="1800" b="0" dirty="0"/>
              <a:t>能力限制，解决数据库扩展性问题。</a:t>
            </a:r>
          </a:p>
          <a:p>
            <a:endParaRPr lang="zh-CN" altLang="en-US" sz="1800" dirty="0"/>
          </a:p>
        </p:txBody>
      </p:sp>
    </p:spTree>
    <p:extLst>
      <p:ext uri="{BB962C8B-B14F-4D97-AF65-F5344CB8AC3E}">
        <p14:creationId xmlns:p14="http://schemas.microsoft.com/office/powerpoint/2010/main" val="34246822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数据库扩展性</a:t>
            </a:r>
          </a:p>
        </p:txBody>
      </p:sp>
      <p:sp>
        <p:nvSpPr>
          <p:cNvPr id="3" name="内容占位符 2"/>
          <p:cNvSpPr>
            <a:spLocks noGrp="1"/>
          </p:cNvSpPr>
          <p:nvPr>
            <p:ph idx="1"/>
          </p:nvPr>
        </p:nvSpPr>
        <p:spPr/>
        <p:txBody>
          <a:bodyPr/>
          <a:lstStyle/>
          <a:p>
            <a:r>
              <a:rPr lang="zh-CN" altLang="en-US" b="0" dirty="0" smtClean="0"/>
              <a:t>目前</a:t>
            </a:r>
            <a:r>
              <a:rPr lang="zh-CN" altLang="en-US" b="0" dirty="0"/>
              <a:t>的商业数据都有自己的扩展性解决方案，在过去相对来说比较成熟，但是随着互联网的高速发展，不可避免的会带来一些计算模式上的演变，这样很多主流商业系统也难免暴露出一些不足之处。比如 </a:t>
            </a:r>
            <a:r>
              <a:rPr lang="en-US" altLang="zh-CN" b="0" dirty="0"/>
              <a:t>Oracle </a:t>
            </a:r>
            <a:r>
              <a:rPr lang="zh-CN" altLang="en-US" b="0" dirty="0"/>
              <a:t>的 </a:t>
            </a:r>
            <a:r>
              <a:rPr lang="en-US" altLang="zh-CN" b="0" dirty="0"/>
              <a:t>RAC </a:t>
            </a:r>
            <a:r>
              <a:rPr lang="zh-CN" altLang="en-US" b="0" dirty="0"/>
              <a:t>是采用共享存储机制，对于 </a:t>
            </a:r>
            <a:r>
              <a:rPr lang="en-US" altLang="zh-CN" b="0" dirty="0"/>
              <a:t>I/O </a:t>
            </a:r>
            <a:r>
              <a:rPr lang="zh-CN" altLang="en-US" b="0" dirty="0"/>
              <a:t>密集型的应用，瓶颈很容易落在存储上，这样的机制决定后续扩容只能是 </a:t>
            </a:r>
            <a:r>
              <a:rPr lang="en-US" altLang="zh-CN" b="0" dirty="0"/>
              <a:t>Scale Up</a:t>
            </a:r>
            <a:r>
              <a:rPr lang="zh-CN" altLang="en-US" b="0" dirty="0"/>
              <a:t>（向上扩展） 类型，对于硬件成本、开发人员的要求、维护成本都相对比较高</a:t>
            </a:r>
            <a:r>
              <a:rPr lang="zh-CN" altLang="en-US" b="0" dirty="0" smtClean="0"/>
              <a:t>。</a:t>
            </a:r>
            <a:endParaRPr lang="en-US" altLang="zh-CN" b="0" dirty="0" smtClean="0"/>
          </a:p>
          <a:p>
            <a:endParaRPr lang="zh-CN" altLang="en-US" b="0" dirty="0"/>
          </a:p>
          <a:p>
            <a:r>
              <a:rPr lang="en-US" altLang="zh-CN" b="0" dirty="0" err="1"/>
              <a:t>Sharding</a:t>
            </a:r>
            <a:r>
              <a:rPr lang="en-US" altLang="zh-CN" b="0" dirty="0"/>
              <a:t> </a:t>
            </a:r>
            <a:r>
              <a:rPr lang="zh-CN" altLang="en-US" b="0" dirty="0"/>
              <a:t>基本上是针对开源数据库的扩展性解决方案，很少有听说商业数据库进行 </a:t>
            </a:r>
            <a:r>
              <a:rPr lang="en-US" altLang="zh-CN" b="0" dirty="0" err="1"/>
              <a:t>Sharding</a:t>
            </a:r>
            <a:r>
              <a:rPr lang="en-US" altLang="zh-CN" b="0" dirty="0"/>
              <a:t> </a:t>
            </a:r>
            <a:r>
              <a:rPr lang="zh-CN" altLang="en-US" b="0" dirty="0"/>
              <a:t>的。目前业界的趋势基本上是拥抱 </a:t>
            </a:r>
            <a:r>
              <a:rPr lang="en-US" altLang="zh-CN" b="0" dirty="0"/>
              <a:t>Scale Out</a:t>
            </a:r>
            <a:r>
              <a:rPr lang="zh-CN" altLang="en-US" b="0" dirty="0"/>
              <a:t>，逐渐从 </a:t>
            </a:r>
            <a:r>
              <a:rPr lang="en-US" altLang="zh-CN" b="0" dirty="0"/>
              <a:t>Scale Up </a:t>
            </a:r>
            <a:r>
              <a:rPr lang="zh-CN" altLang="en-US" b="0" dirty="0"/>
              <a:t>中解放出来。</a:t>
            </a:r>
          </a:p>
          <a:p>
            <a:endParaRPr lang="zh-CN" altLang="en-US" dirty="0"/>
          </a:p>
        </p:txBody>
      </p:sp>
    </p:spTree>
    <p:extLst>
      <p:ext uri="{BB962C8B-B14F-4D97-AF65-F5344CB8AC3E}">
        <p14:creationId xmlns:p14="http://schemas.microsoft.com/office/powerpoint/2010/main" val="223802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Sharding</a:t>
            </a:r>
            <a:r>
              <a:rPr lang="en-US" altLang="zh-CN" dirty="0"/>
              <a:t> </a:t>
            </a:r>
            <a:r>
              <a:rPr lang="zh-CN" altLang="en-US" dirty="0"/>
              <a:t>的应用</a:t>
            </a:r>
            <a:r>
              <a:rPr lang="zh-CN" altLang="en-US" dirty="0" smtClean="0"/>
              <a:t>场景</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sz="1800" b="0" dirty="0" smtClean="0"/>
              <a:t>任何</a:t>
            </a:r>
            <a:r>
              <a:rPr lang="zh-CN" altLang="en-US" sz="1800" b="0" dirty="0"/>
              <a:t>技术都是在合适的场合下能发挥应有的作用。 </a:t>
            </a:r>
            <a:r>
              <a:rPr lang="en-US" altLang="zh-CN" sz="1800" b="0" dirty="0" err="1"/>
              <a:t>Sharding</a:t>
            </a:r>
            <a:r>
              <a:rPr lang="en-US" altLang="zh-CN" sz="1800" b="0" dirty="0"/>
              <a:t> </a:t>
            </a:r>
            <a:r>
              <a:rPr lang="zh-CN" altLang="en-US" sz="1800" b="0" dirty="0"/>
              <a:t>也一样。联机游戏、</a:t>
            </a:r>
            <a:r>
              <a:rPr lang="en-US" altLang="zh-CN" sz="1800" b="0" dirty="0"/>
              <a:t>IM</a:t>
            </a:r>
            <a:r>
              <a:rPr lang="zh-CN" altLang="en-US" sz="1800" b="0" dirty="0"/>
              <a:t>、</a:t>
            </a:r>
            <a:r>
              <a:rPr lang="en-US" altLang="zh-CN" sz="1800" b="0" dirty="0"/>
              <a:t>BSP </a:t>
            </a:r>
            <a:r>
              <a:rPr lang="zh-CN" altLang="en-US" sz="1800" b="0" dirty="0"/>
              <a:t>都是比较适合 </a:t>
            </a:r>
            <a:r>
              <a:rPr lang="en-US" altLang="zh-CN" sz="1800" b="0" dirty="0" err="1"/>
              <a:t>Sharding</a:t>
            </a:r>
            <a:r>
              <a:rPr lang="en-US" altLang="zh-CN" sz="1800" b="0" dirty="0"/>
              <a:t> </a:t>
            </a:r>
            <a:r>
              <a:rPr lang="zh-CN" altLang="en-US" sz="1800" b="0" dirty="0"/>
              <a:t>的应用场景。其共性是抽象出来的数据对象之间的关联数据很小</a:t>
            </a:r>
            <a:r>
              <a:rPr lang="zh-CN" altLang="en-US" sz="1800" b="0" dirty="0" smtClean="0"/>
              <a:t>。</a:t>
            </a:r>
            <a:endParaRPr lang="en-US" altLang="zh-CN" sz="1800" b="0" dirty="0" smtClean="0"/>
          </a:p>
          <a:p>
            <a:pPr marL="800100" lvl="1" indent="-342900"/>
            <a:r>
              <a:rPr lang="en-US" altLang="zh-CN" sz="1800" b="0" dirty="0" smtClean="0"/>
              <a:t>IM</a:t>
            </a:r>
            <a:r>
              <a:rPr lang="en-US" altLang="zh-CN" sz="1800" b="0" dirty="0"/>
              <a:t> </a:t>
            </a:r>
            <a:r>
              <a:rPr lang="zh-CN" altLang="en-US" sz="1800" b="0" dirty="0"/>
              <a:t>，每个用户如果抽象成一个数据对象，完全可以独立存储在任何一个地方，数据对象是 </a:t>
            </a:r>
            <a:r>
              <a:rPr lang="en-US" altLang="zh-CN" sz="1800" b="0" dirty="0"/>
              <a:t>Share Nothing </a:t>
            </a:r>
            <a:r>
              <a:rPr lang="zh-CN" altLang="en-US" sz="1800" b="0" dirty="0"/>
              <a:t>的</a:t>
            </a:r>
            <a:r>
              <a:rPr lang="zh-CN" altLang="en-US" sz="1800" b="0" dirty="0" smtClean="0"/>
              <a:t>；</a:t>
            </a:r>
            <a:endParaRPr lang="en-US" altLang="zh-CN" sz="1800" b="0" dirty="0" smtClean="0"/>
          </a:p>
          <a:p>
            <a:pPr marL="800100" lvl="1" indent="-342900"/>
            <a:r>
              <a:rPr lang="en-US" altLang="zh-CN" sz="1800" b="0" dirty="0" smtClean="0"/>
              <a:t>Blog </a:t>
            </a:r>
            <a:r>
              <a:rPr lang="zh-CN" altLang="en-US" sz="1800" b="0" dirty="0"/>
              <a:t>服务提供商的站点内容，基本为用户生成内容</a:t>
            </a:r>
            <a:r>
              <a:rPr lang="en-US" altLang="zh-CN" sz="1800" b="0" dirty="0"/>
              <a:t>(UGC)</a:t>
            </a:r>
            <a:r>
              <a:rPr lang="zh-CN" altLang="en-US" sz="1800" b="0" dirty="0"/>
              <a:t>，完全可以把不同的用户隔离到不同的存储集合，而对用户来说是透明的。</a:t>
            </a:r>
          </a:p>
          <a:p>
            <a:pPr marL="342900" indent="-342900">
              <a:buFont typeface="Arial" panose="020B0604020202020204" pitchFamily="34" charset="0"/>
              <a:buChar char="•"/>
            </a:pPr>
            <a:r>
              <a:rPr lang="zh-CN" altLang="en-US" sz="1800" b="0" dirty="0" smtClean="0"/>
              <a:t>“</a:t>
            </a:r>
            <a:r>
              <a:rPr lang="en-US" altLang="zh-CN" sz="1800" b="0" dirty="0" smtClean="0"/>
              <a:t>Share Nothing” </a:t>
            </a:r>
            <a:r>
              <a:rPr lang="zh-CN" altLang="en-US" sz="1800" b="0" dirty="0"/>
              <a:t>是从数据库集群中借用的概念</a:t>
            </a:r>
            <a:r>
              <a:rPr lang="zh-CN" altLang="en-US" sz="1800" b="0" dirty="0" smtClean="0"/>
              <a:t>，有些</a:t>
            </a:r>
            <a:r>
              <a:rPr lang="zh-CN" altLang="en-US" sz="1800" b="0" dirty="0"/>
              <a:t>类型的数据粒度之间就不是 “</a:t>
            </a:r>
            <a:r>
              <a:rPr lang="en-US" altLang="zh-CN" sz="1800" b="0" dirty="0"/>
              <a:t>Share Nothing” </a:t>
            </a:r>
            <a:r>
              <a:rPr lang="zh-CN" altLang="en-US" sz="1800" b="0" dirty="0"/>
              <a:t>的，比如类似交易记录的历史表信息，如果一条记录中既包含卖家信息与买家信息，如果随着时间推移，买、卖家会分别与其它用户继续进行交易</a:t>
            </a:r>
            <a:r>
              <a:rPr lang="zh-CN" altLang="en-US" sz="1800" b="0" dirty="0" smtClean="0"/>
              <a:t>，</a:t>
            </a:r>
            <a:r>
              <a:rPr lang="en-US" altLang="zh-CN" sz="1800" b="0" dirty="0"/>
              <a:t> </a:t>
            </a:r>
            <a:r>
              <a:rPr lang="en-US" altLang="zh-CN" sz="1800" b="0" dirty="0" err="1" smtClean="0"/>
              <a:t>Sharding</a:t>
            </a:r>
            <a:r>
              <a:rPr lang="zh-CN" altLang="en-US" sz="1800" b="0" dirty="0" smtClean="0"/>
              <a:t>会可能导致两</a:t>
            </a:r>
            <a:r>
              <a:rPr lang="zh-CN" altLang="en-US" sz="1800" b="0" dirty="0"/>
              <a:t>个买卖家的信息会分布到不同的 </a:t>
            </a:r>
            <a:r>
              <a:rPr lang="en-US" altLang="zh-CN" sz="1800" b="0" dirty="0" err="1" smtClean="0"/>
              <a:t>Sharding</a:t>
            </a:r>
            <a:r>
              <a:rPr lang="en-US" altLang="zh-CN" sz="1800" b="0" dirty="0" smtClean="0"/>
              <a:t> DB </a:t>
            </a:r>
            <a:r>
              <a:rPr lang="zh-CN" altLang="en-US" sz="1800" b="0" dirty="0"/>
              <a:t>上，而这时如果针对买卖家查询，就会跨越更多的 </a:t>
            </a:r>
            <a:r>
              <a:rPr lang="en-US" altLang="zh-CN" sz="1800" b="0" dirty="0" err="1"/>
              <a:t>Sharding</a:t>
            </a:r>
            <a:r>
              <a:rPr lang="en-US" altLang="zh-CN" sz="1800" b="0" dirty="0"/>
              <a:t> </a:t>
            </a:r>
            <a:r>
              <a:rPr lang="zh-CN" altLang="en-US" sz="1800" b="0" dirty="0"/>
              <a:t>，开销就会比较大。</a:t>
            </a:r>
          </a:p>
          <a:p>
            <a:pPr marL="342900" indent="-342900">
              <a:buFont typeface="Arial" panose="020B0604020202020204" pitchFamily="34" charset="0"/>
              <a:buChar char="•"/>
            </a:pPr>
            <a:r>
              <a:rPr lang="en-US" altLang="zh-CN" sz="1800" b="0" dirty="0" err="1"/>
              <a:t>Sharding</a:t>
            </a:r>
            <a:r>
              <a:rPr lang="en-US" altLang="zh-CN" sz="1800" b="0" dirty="0"/>
              <a:t> </a:t>
            </a:r>
            <a:r>
              <a:rPr lang="zh-CN" altLang="en-US" sz="1800" b="0" dirty="0"/>
              <a:t>并不是数据库扩展方案的银弹，也有其不适合的场景</a:t>
            </a:r>
            <a:r>
              <a:rPr lang="zh-CN" altLang="en-US" sz="1800" b="0" dirty="0" smtClean="0"/>
              <a:t>，如</a:t>
            </a:r>
            <a:r>
              <a:rPr lang="zh-CN" altLang="en-US" sz="1800" b="0" dirty="0"/>
              <a:t>处理事务</a:t>
            </a:r>
            <a:r>
              <a:rPr lang="zh-CN" altLang="en-US" sz="1800" b="0" dirty="0" smtClean="0"/>
              <a:t>型应用会</a:t>
            </a:r>
            <a:r>
              <a:rPr lang="zh-CN" altLang="en-US" sz="1800" b="0" dirty="0"/>
              <a:t>非常复杂。对于跨不同</a:t>
            </a:r>
            <a:r>
              <a:rPr lang="en-US" altLang="zh-CN" sz="1800" b="0" dirty="0"/>
              <a:t>DB</a:t>
            </a:r>
            <a:r>
              <a:rPr lang="zh-CN" altLang="en-US" sz="1800" b="0" dirty="0"/>
              <a:t>的事务，很难保证完整性，得不偿失。所以，采用什么样的 </a:t>
            </a:r>
            <a:r>
              <a:rPr lang="en-US" altLang="zh-CN" sz="1800" b="0" dirty="0" err="1"/>
              <a:t>Sharding</a:t>
            </a:r>
            <a:r>
              <a:rPr lang="en-US" altLang="zh-CN" sz="1800" b="0" dirty="0"/>
              <a:t> </a:t>
            </a:r>
            <a:r>
              <a:rPr lang="zh-CN" altLang="en-US" sz="1800" b="0" dirty="0"/>
              <a:t>形式，不是生搬硬套的。</a:t>
            </a:r>
          </a:p>
          <a:p>
            <a:pPr marL="342900" indent="-342900">
              <a:buFont typeface="Arial" panose="020B0604020202020204" pitchFamily="34" charset="0"/>
              <a:buChar char="•"/>
            </a:pPr>
            <a:endParaRPr lang="zh-CN" altLang="en-US" sz="1800" dirty="0"/>
          </a:p>
        </p:txBody>
      </p:sp>
    </p:spTree>
    <p:extLst>
      <p:ext uri="{BB962C8B-B14F-4D97-AF65-F5344CB8AC3E}">
        <p14:creationId xmlns:p14="http://schemas.microsoft.com/office/powerpoint/2010/main" val="39113535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err="1"/>
              <a:t>Sharding</a:t>
            </a:r>
            <a:r>
              <a:rPr lang="zh-CN" altLang="en-US" dirty="0"/>
              <a:t>与数据库分区</a:t>
            </a:r>
            <a:r>
              <a:rPr lang="en-US" altLang="zh-CN" dirty="0"/>
              <a:t>(Partition)</a:t>
            </a:r>
            <a:r>
              <a:rPr lang="zh-CN" altLang="en-US" dirty="0"/>
              <a:t>的</a:t>
            </a:r>
            <a:r>
              <a:rPr lang="zh-CN" altLang="en-US" dirty="0" smtClean="0"/>
              <a:t>区别</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sz="1800" b="0" dirty="0" smtClean="0"/>
              <a:t>有</a:t>
            </a:r>
            <a:r>
              <a:rPr lang="zh-CN" altLang="en-US" sz="1800" b="0" dirty="0"/>
              <a:t>的时候，</a:t>
            </a:r>
            <a:r>
              <a:rPr lang="en-US" altLang="zh-CN" sz="1800" b="0" dirty="0" err="1"/>
              <a:t>Sharding</a:t>
            </a:r>
            <a:r>
              <a:rPr lang="en-US" altLang="zh-CN" sz="1800" b="0" dirty="0"/>
              <a:t> </a:t>
            </a:r>
            <a:r>
              <a:rPr lang="zh-CN" altLang="en-US" sz="1800" b="0" dirty="0"/>
              <a:t>也被近似等同于水平分区</a:t>
            </a:r>
            <a:r>
              <a:rPr lang="en-US" altLang="zh-CN" sz="1800" b="0" dirty="0"/>
              <a:t>(Horizontal Partitioning)</a:t>
            </a:r>
            <a:r>
              <a:rPr lang="zh-CN" altLang="en-US" sz="1800" b="0" dirty="0"/>
              <a:t>，网上很多地方也用 水平分区来指代 </a:t>
            </a:r>
            <a:r>
              <a:rPr lang="en-US" altLang="zh-CN" sz="1800" b="0" dirty="0" err="1"/>
              <a:t>Sharding</a:t>
            </a:r>
            <a:r>
              <a:rPr lang="zh-CN" altLang="en-US" sz="1800" b="0" dirty="0"/>
              <a:t>，</a:t>
            </a:r>
            <a:r>
              <a:rPr lang="zh-CN" altLang="en-US" sz="1800" b="0" dirty="0" smtClean="0"/>
              <a:t>但二者</a:t>
            </a:r>
            <a:r>
              <a:rPr lang="zh-CN" altLang="en-US" sz="1800" b="0" dirty="0"/>
              <a:t>之间实际上还是有区别的</a:t>
            </a:r>
            <a:r>
              <a:rPr lang="zh-CN" altLang="en-US" sz="1800" b="0" dirty="0" smtClean="0"/>
              <a:t>。</a:t>
            </a:r>
            <a:r>
              <a:rPr lang="en-US" altLang="zh-CN" sz="1800" b="0" dirty="0" err="1" smtClean="0"/>
              <a:t>Sharding</a:t>
            </a:r>
            <a:r>
              <a:rPr lang="en-US" altLang="zh-CN" sz="1800" b="0" dirty="0" smtClean="0"/>
              <a:t> </a:t>
            </a:r>
            <a:r>
              <a:rPr lang="zh-CN" altLang="en-US" sz="1800" b="0" dirty="0"/>
              <a:t>的思想是从分区的思想而来，但数据库分区基本上是数据对象级别的处理，比如表和索引的分区，每个子数据集上能够有不同的物理存储属性，还是单个数据库范围内的操作，而 </a:t>
            </a:r>
            <a:r>
              <a:rPr lang="en-US" altLang="zh-CN" sz="1800" b="0" dirty="0" err="1"/>
              <a:t>Sharding</a:t>
            </a:r>
            <a:r>
              <a:rPr lang="en-US" altLang="zh-CN" sz="1800" b="0" dirty="0"/>
              <a:t> </a:t>
            </a:r>
            <a:r>
              <a:rPr lang="zh-CN" altLang="en-US" sz="1800" b="0" dirty="0"/>
              <a:t>是能够跨数据库，甚至跨越物理机器的</a:t>
            </a:r>
            <a:r>
              <a:rPr lang="zh-CN" altLang="en-US" sz="1800" b="0" dirty="0" smtClean="0"/>
              <a:t>。</a:t>
            </a:r>
            <a:endParaRPr lang="zh-CN" altLang="en-US" sz="1800" dirty="0"/>
          </a:p>
        </p:txBody>
      </p:sp>
      <p:pic>
        <p:nvPicPr>
          <p:cNvPr id="2050" name="Picture 2" descr="Shard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789040"/>
            <a:ext cx="8580751" cy="2873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317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主题</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r>
              <a:rPr lang="zh-CN" altLang="en-US" dirty="0" smtClean="0">
                <a:latin typeface="微软雅黑" pitchFamily="34" charset="-122"/>
                <a:ea typeface="微软雅黑" pitchFamily="34" charset="-122"/>
              </a:rPr>
              <a:t>数据库基本问题调查</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关系数据库的基本背景</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ACID</a:t>
            </a:r>
            <a:r>
              <a:rPr lang="zh-CN" altLang="en-US" dirty="0" smtClean="0">
                <a:latin typeface="微软雅黑" pitchFamily="34" charset="-122"/>
                <a:ea typeface="微软雅黑" pitchFamily="34" charset="-122"/>
              </a:rPr>
              <a:t>基本概念解析</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范式问题解析（</a:t>
            </a:r>
            <a:r>
              <a:rPr lang="en-US" altLang="zh-CN" dirty="0" smtClean="0">
                <a:latin typeface="微软雅黑" pitchFamily="34" charset="-122"/>
                <a:ea typeface="微软雅黑" pitchFamily="34" charset="-122"/>
              </a:rPr>
              <a:t>Normalization</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p:txBody>
      </p:sp>
    </p:spTree>
    <p:extLst>
      <p:ext uri="{BB962C8B-B14F-4D97-AF65-F5344CB8AC3E}">
        <p14:creationId xmlns:p14="http://schemas.microsoft.com/office/powerpoint/2010/main" val="184087962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Sharding</a:t>
            </a:r>
            <a:r>
              <a:rPr lang="en-US" altLang="zh-CN" dirty="0"/>
              <a:t> </a:t>
            </a:r>
            <a:r>
              <a:rPr lang="zh-CN" altLang="en-US" dirty="0"/>
              <a:t>策略</a:t>
            </a:r>
          </a:p>
        </p:txBody>
      </p:sp>
      <p:sp>
        <p:nvSpPr>
          <p:cNvPr id="3" name="内容占位符 2"/>
          <p:cNvSpPr>
            <a:spLocks noGrp="1"/>
          </p:cNvSpPr>
          <p:nvPr>
            <p:ph idx="1"/>
          </p:nvPr>
        </p:nvSpPr>
        <p:spPr/>
        <p:txBody>
          <a:bodyPr/>
          <a:lstStyle/>
          <a:p>
            <a:r>
              <a:rPr lang="en-US" altLang="zh-CN" dirty="0" err="1" smtClean="0"/>
              <a:t>Sharding</a:t>
            </a:r>
            <a:r>
              <a:rPr lang="zh-CN" altLang="zh-CN" dirty="0" smtClean="0"/>
              <a:t>根据切分规则类型</a:t>
            </a:r>
            <a:r>
              <a:rPr lang="zh-CN" altLang="zh-CN" dirty="0"/>
              <a:t>，</a:t>
            </a:r>
            <a:r>
              <a:rPr lang="zh-CN" altLang="zh-CN" dirty="0" smtClean="0"/>
              <a:t>可分为</a:t>
            </a:r>
            <a:r>
              <a:rPr lang="zh-CN" altLang="zh-CN" dirty="0"/>
              <a:t>两种切分</a:t>
            </a:r>
            <a:r>
              <a:rPr lang="zh-CN" altLang="zh-CN" dirty="0" smtClean="0"/>
              <a:t>模式</a:t>
            </a:r>
            <a:r>
              <a:rPr lang="zh-CN" altLang="en-US" dirty="0" smtClean="0"/>
              <a:t>：</a:t>
            </a:r>
            <a:endParaRPr lang="en-US" altLang="zh-CN" dirty="0" smtClean="0"/>
          </a:p>
          <a:p>
            <a:pPr marL="342900" indent="-342900">
              <a:buFont typeface="Arial" panose="020B0604020202020204" pitchFamily="34" charset="0"/>
              <a:buChar char="•"/>
            </a:pPr>
            <a:r>
              <a:rPr lang="zh-CN" altLang="zh-CN" dirty="0"/>
              <a:t>数据的垂直（纵向）切分</a:t>
            </a:r>
            <a:r>
              <a:rPr lang="zh-CN" altLang="zh-CN" dirty="0" smtClean="0"/>
              <a:t>是</a:t>
            </a:r>
            <a:r>
              <a:rPr lang="zh-CN" altLang="zh-CN" dirty="0"/>
              <a:t>按照不同的表（或者</a:t>
            </a:r>
            <a:r>
              <a:rPr lang="en-US" altLang="zh-CN" dirty="0"/>
              <a:t> Schema</a:t>
            </a:r>
            <a:r>
              <a:rPr lang="zh-CN" altLang="zh-CN" dirty="0"/>
              <a:t>）来切分到不同的数据库（主机）</a:t>
            </a:r>
            <a:r>
              <a:rPr lang="zh-CN" altLang="zh-CN" dirty="0" smtClean="0"/>
              <a:t>之上；</a:t>
            </a:r>
            <a:endParaRPr lang="en-US" altLang="zh-CN" dirty="0" smtClean="0"/>
          </a:p>
          <a:p>
            <a:pPr marL="342900" indent="-342900">
              <a:buFont typeface="Arial" panose="020B0604020202020204" pitchFamily="34" charset="0"/>
              <a:buChar char="•"/>
            </a:pPr>
            <a:r>
              <a:rPr lang="zh-CN" altLang="zh-CN" dirty="0"/>
              <a:t>数据的水平（横向）切分</a:t>
            </a:r>
            <a:r>
              <a:rPr lang="zh-CN" altLang="zh-CN" dirty="0" smtClean="0"/>
              <a:t>是</a:t>
            </a:r>
            <a:r>
              <a:rPr lang="zh-CN" altLang="zh-CN" dirty="0"/>
              <a:t>根据表中的数据的逻辑关系，将同一个表中的数据按照某种条件拆分到多台数据库（主机）</a:t>
            </a:r>
            <a:r>
              <a:rPr lang="zh-CN" altLang="zh-CN" dirty="0" smtClean="0"/>
              <a:t>上面。</a:t>
            </a:r>
            <a:endParaRPr lang="zh-CN" altLang="en-US" dirty="0"/>
          </a:p>
        </p:txBody>
      </p:sp>
    </p:spTree>
    <p:extLst>
      <p:ext uri="{BB962C8B-B14F-4D97-AF65-F5344CB8AC3E}">
        <p14:creationId xmlns:p14="http://schemas.microsoft.com/office/powerpoint/2010/main" val="1888685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数据的垂直</a:t>
            </a:r>
            <a:r>
              <a:rPr lang="zh-CN" altLang="zh-CN" dirty="0" smtClean="0"/>
              <a:t>切分</a:t>
            </a:r>
            <a:endParaRPr lang="zh-CN" altLang="en-US" dirty="0"/>
          </a:p>
        </p:txBody>
      </p:sp>
      <p:sp>
        <p:nvSpPr>
          <p:cNvPr id="3" name="内容占位符 2"/>
          <p:cNvSpPr>
            <a:spLocks noGrp="1"/>
          </p:cNvSpPr>
          <p:nvPr>
            <p:ph idx="1"/>
          </p:nvPr>
        </p:nvSpPr>
        <p:spPr/>
        <p:txBody>
          <a:bodyPr/>
          <a:lstStyle/>
          <a:p>
            <a:r>
              <a:rPr lang="en-US" altLang="zh-CN" dirty="0"/>
              <a:t> </a:t>
            </a:r>
            <a:endParaRPr lang="zh-CN" altLang="zh-CN" dirty="0"/>
          </a:p>
          <a:p>
            <a:r>
              <a:rPr lang="zh-CN" altLang="zh-CN" dirty="0" smtClean="0"/>
              <a:t>数据</a:t>
            </a:r>
            <a:r>
              <a:rPr lang="zh-CN" altLang="zh-CN" dirty="0"/>
              <a:t>的垂直切分，也可以称之为纵向切分。将数据库想象成为由很多个一大块一大块的“数据块”（表）组成，我们垂直的将这些“数据块”切开，然后将他们分散到多台数据库主机上面。这样的切分方法就是一个垂直（纵向）的数据切分</a:t>
            </a:r>
            <a:r>
              <a:rPr lang="zh-CN" altLang="zh-CN" dirty="0" smtClean="0"/>
              <a:t>。</a:t>
            </a:r>
            <a:endParaRPr lang="en-US" altLang="zh-CN" dirty="0" smtClean="0"/>
          </a:p>
          <a:p>
            <a:endParaRPr lang="en-US" altLang="zh-CN" dirty="0" smtClean="0"/>
          </a:p>
          <a:p>
            <a:r>
              <a:rPr lang="zh-CN" altLang="zh-CN" dirty="0"/>
              <a:t>当我们的功能模块越清晰，耦合度越低，数据垂直切分的规则定义也就越容易。完全可以根据功能模块来进行数据的切分，不同功能模块的数据存放于不同的数据库主机中，可以很容易就避免掉跨数据库的</a:t>
            </a:r>
            <a:r>
              <a:rPr lang="en-US" altLang="zh-CN" dirty="0"/>
              <a:t> Join </a:t>
            </a:r>
            <a:r>
              <a:rPr lang="zh-CN" altLang="zh-CN" dirty="0"/>
              <a:t>存在，同时系统架构也非常的清晰。</a:t>
            </a:r>
            <a:endParaRPr lang="zh-CN" altLang="en-US" dirty="0"/>
          </a:p>
        </p:txBody>
      </p:sp>
    </p:spTree>
    <p:extLst>
      <p:ext uri="{BB962C8B-B14F-4D97-AF65-F5344CB8AC3E}">
        <p14:creationId xmlns:p14="http://schemas.microsoft.com/office/powerpoint/2010/main" val="30977556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923112" cy="1371600"/>
          </a:xfrm>
        </p:spPr>
        <p:txBody>
          <a:bodyPr/>
          <a:lstStyle/>
          <a:p>
            <a:r>
              <a:rPr lang="en-US" altLang="zh-CN" dirty="0"/>
              <a:t>example </a:t>
            </a:r>
            <a:r>
              <a:rPr lang="zh-CN" altLang="zh-CN" dirty="0" smtClean="0"/>
              <a:t>数据库</a:t>
            </a:r>
            <a:r>
              <a:rPr lang="en-US" altLang="zh-CN" dirty="0" smtClean="0"/>
              <a:t>-</a:t>
            </a:r>
            <a:r>
              <a:rPr lang="zh-CN" altLang="en-US" dirty="0" smtClean="0"/>
              <a:t>垂直划分</a:t>
            </a:r>
            <a:endParaRPr lang="zh-CN" altLang="en-US" dirty="0"/>
          </a:p>
        </p:txBody>
      </p:sp>
      <p:sp>
        <p:nvSpPr>
          <p:cNvPr id="3" name="内容占位符 2"/>
          <p:cNvSpPr>
            <a:spLocks noGrp="1"/>
          </p:cNvSpPr>
          <p:nvPr>
            <p:ph idx="1"/>
          </p:nvPr>
        </p:nvSpPr>
        <p:spPr/>
        <p:txBody>
          <a:bodyPr/>
          <a:lstStyle/>
          <a:p>
            <a:r>
              <a:rPr lang="zh-CN" altLang="zh-CN" dirty="0"/>
              <a:t>系统功能可以基本分为四个功能模块：用户，群组消息，相册以及事件，分别对应为如下这些表：</a:t>
            </a:r>
          </a:p>
          <a:p>
            <a:pPr marL="342900" lvl="0" indent="-342900">
              <a:buFont typeface="Arial" panose="020B0604020202020204" pitchFamily="34" charset="0"/>
              <a:buChar char="•"/>
            </a:pPr>
            <a:r>
              <a:rPr lang="zh-CN" altLang="zh-CN" dirty="0"/>
              <a:t>用户模块表</a:t>
            </a:r>
            <a:r>
              <a:rPr lang="zh-CN" altLang="zh-CN" dirty="0" smtClean="0"/>
              <a:t>：</a:t>
            </a:r>
            <a:endParaRPr lang="en-US" altLang="zh-CN" dirty="0" smtClean="0"/>
          </a:p>
          <a:p>
            <a:pPr marL="800100" lvl="1" indent="-342900"/>
            <a:r>
              <a:rPr lang="en-US" altLang="zh-CN" dirty="0" smtClean="0"/>
              <a:t>user, </a:t>
            </a:r>
            <a:r>
              <a:rPr lang="en-US" altLang="zh-CN" dirty="0" err="1" smtClean="0"/>
              <a:t>user_profile</a:t>
            </a:r>
            <a:r>
              <a:rPr lang="en-US" altLang="zh-CN" dirty="0" smtClean="0"/>
              <a:t>, </a:t>
            </a:r>
            <a:r>
              <a:rPr lang="en-US" altLang="zh-CN" dirty="0" err="1" smtClean="0"/>
              <a:t>user_group</a:t>
            </a:r>
            <a:r>
              <a:rPr lang="en-US" altLang="zh-CN" dirty="0" smtClean="0"/>
              <a:t>, </a:t>
            </a:r>
            <a:r>
              <a:rPr lang="en-US" altLang="zh-CN" dirty="0" err="1" smtClean="0"/>
              <a:t>user_photo_album</a:t>
            </a:r>
            <a:endParaRPr lang="zh-CN" altLang="zh-CN" dirty="0"/>
          </a:p>
          <a:p>
            <a:pPr marL="342900" lvl="0" indent="-342900">
              <a:buFont typeface="Arial" panose="020B0604020202020204" pitchFamily="34" charset="0"/>
              <a:buChar char="•"/>
            </a:pPr>
            <a:r>
              <a:rPr lang="zh-CN" altLang="zh-CN" dirty="0"/>
              <a:t>群组讨论表</a:t>
            </a:r>
            <a:r>
              <a:rPr lang="zh-CN" altLang="zh-CN" dirty="0" smtClean="0"/>
              <a:t>：</a:t>
            </a:r>
            <a:endParaRPr lang="en-US" altLang="zh-CN" dirty="0" smtClean="0"/>
          </a:p>
          <a:p>
            <a:pPr marL="800100" lvl="1" indent="-342900"/>
            <a:r>
              <a:rPr lang="en-US" altLang="zh-CN" dirty="0" smtClean="0"/>
              <a:t>groups, </a:t>
            </a:r>
            <a:r>
              <a:rPr lang="en-US" altLang="zh-CN" dirty="0" err="1" smtClean="0"/>
              <a:t>group_message</a:t>
            </a:r>
            <a:r>
              <a:rPr lang="en-US" altLang="zh-CN" dirty="0" smtClean="0"/>
              <a:t>, </a:t>
            </a:r>
            <a:r>
              <a:rPr lang="en-US" altLang="zh-CN" dirty="0" err="1" smtClean="0"/>
              <a:t>group_message_content</a:t>
            </a:r>
            <a:r>
              <a:rPr lang="en-US" altLang="zh-CN" dirty="0" smtClean="0"/>
              <a:t>, </a:t>
            </a:r>
            <a:r>
              <a:rPr lang="en-US" altLang="zh-CN" dirty="0" err="1" smtClean="0"/>
              <a:t>top_message</a:t>
            </a:r>
            <a:endParaRPr lang="zh-CN" altLang="zh-CN" dirty="0"/>
          </a:p>
          <a:p>
            <a:pPr marL="342900" lvl="0" indent="-342900">
              <a:buFont typeface="Arial" panose="020B0604020202020204" pitchFamily="34" charset="0"/>
              <a:buChar char="•"/>
            </a:pPr>
            <a:r>
              <a:rPr lang="zh-CN" altLang="zh-CN" dirty="0"/>
              <a:t>相册相关表</a:t>
            </a:r>
            <a:r>
              <a:rPr lang="zh-CN" altLang="zh-CN" dirty="0" smtClean="0"/>
              <a:t>：</a:t>
            </a:r>
            <a:endParaRPr lang="en-US" altLang="zh-CN" dirty="0" smtClean="0"/>
          </a:p>
          <a:p>
            <a:pPr marL="800100" lvl="1" indent="-342900"/>
            <a:r>
              <a:rPr lang="en-US" altLang="zh-CN" dirty="0" smtClean="0"/>
              <a:t>photo, </a:t>
            </a:r>
            <a:r>
              <a:rPr lang="en-US" altLang="zh-CN" dirty="0" err="1" smtClean="0"/>
              <a:t>photo_album</a:t>
            </a:r>
            <a:r>
              <a:rPr lang="en-US" altLang="zh-CN" dirty="0" smtClean="0"/>
              <a:t>, </a:t>
            </a:r>
            <a:r>
              <a:rPr lang="en-US" altLang="zh-CN" dirty="0" err="1" smtClean="0"/>
              <a:t>photo_album_relation</a:t>
            </a:r>
            <a:r>
              <a:rPr lang="en-US" altLang="zh-CN" dirty="0" smtClean="0"/>
              <a:t>, </a:t>
            </a:r>
            <a:r>
              <a:rPr lang="en-US" altLang="zh-CN" dirty="0" err="1" smtClean="0"/>
              <a:t>photo_comment</a:t>
            </a:r>
            <a:endParaRPr lang="zh-CN" altLang="zh-CN" dirty="0"/>
          </a:p>
          <a:p>
            <a:pPr marL="342900" lvl="0" indent="-342900">
              <a:buFont typeface="Arial" panose="020B0604020202020204" pitchFamily="34" charset="0"/>
              <a:buChar char="•"/>
            </a:pPr>
            <a:r>
              <a:rPr lang="zh-CN" altLang="zh-CN" dirty="0"/>
              <a:t>事件信息表</a:t>
            </a:r>
            <a:r>
              <a:rPr lang="zh-CN" altLang="zh-CN" dirty="0" smtClean="0"/>
              <a:t>：</a:t>
            </a:r>
            <a:endParaRPr lang="en-US" altLang="zh-CN" dirty="0" smtClean="0"/>
          </a:p>
          <a:p>
            <a:pPr marL="800100" lvl="1" indent="-342900"/>
            <a:r>
              <a:rPr lang="en-US" altLang="zh-CN" dirty="0" smtClean="0"/>
              <a:t>event</a:t>
            </a:r>
            <a:endParaRPr lang="zh-CN" altLang="zh-CN" dirty="0"/>
          </a:p>
          <a:p>
            <a:endParaRPr lang="zh-CN" altLang="en-US" dirty="0"/>
          </a:p>
        </p:txBody>
      </p:sp>
    </p:spTree>
    <p:extLst>
      <p:ext uri="{BB962C8B-B14F-4D97-AF65-F5344CB8AC3E}">
        <p14:creationId xmlns:p14="http://schemas.microsoft.com/office/powerpoint/2010/main" val="21494000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347048" cy="1371600"/>
          </a:xfrm>
        </p:spPr>
        <p:txBody>
          <a:bodyPr/>
          <a:lstStyle/>
          <a:p>
            <a:r>
              <a:rPr lang="en-US" altLang="zh-CN" dirty="0"/>
              <a:t>example </a:t>
            </a:r>
            <a:r>
              <a:rPr lang="zh-CN" altLang="zh-CN" dirty="0"/>
              <a:t>数据库</a:t>
            </a:r>
            <a:r>
              <a:rPr lang="en-US" altLang="zh-CN" dirty="0"/>
              <a:t>-</a:t>
            </a:r>
            <a:r>
              <a:rPr lang="zh-CN" altLang="en-US" dirty="0"/>
              <a:t>垂直划分</a:t>
            </a:r>
          </a:p>
        </p:txBody>
      </p:sp>
      <p:sp>
        <p:nvSpPr>
          <p:cNvPr id="3" name="内容占位符 2"/>
          <p:cNvSpPr>
            <a:spLocks noGrp="1"/>
          </p:cNvSpPr>
          <p:nvPr>
            <p:ph idx="1"/>
          </p:nvPr>
        </p:nvSpPr>
        <p:spPr/>
        <p:txBody>
          <a:bodyPr/>
          <a:lstStyle/>
          <a:p>
            <a:pPr marL="342900" lvl="0" indent="-342900">
              <a:buFont typeface="Arial" panose="020B0604020202020204" pitchFamily="34" charset="0"/>
              <a:buChar char="•"/>
            </a:pPr>
            <a:r>
              <a:rPr lang="zh-CN" altLang="zh-CN" dirty="0"/>
              <a:t>群组讨论模块和用户模块之间主要存在通过用户或者是群组关系来进行关联。一般关联的时候都会是通过用户的</a:t>
            </a:r>
            <a:r>
              <a:rPr lang="en-US" altLang="zh-CN" dirty="0"/>
              <a:t> id </a:t>
            </a:r>
            <a:r>
              <a:rPr lang="zh-CN" altLang="zh-CN" dirty="0"/>
              <a:t>或者</a:t>
            </a:r>
            <a:r>
              <a:rPr lang="en-US" altLang="zh-CN" dirty="0"/>
              <a:t> </a:t>
            </a:r>
            <a:r>
              <a:rPr lang="en-US" altLang="zh-CN" dirty="0" err="1"/>
              <a:t>nick_name</a:t>
            </a:r>
            <a:r>
              <a:rPr lang="en-US" altLang="zh-CN" dirty="0"/>
              <a:t> </a:t>
            </a:r>
            <a:r>
              <a:rPr lang="zh-CN" altLang="zh-CN" dirty="0"/>
              <a:t>以及</a:t>
            </a:r>
            <a:r>
              <a:rPr lang="en-US" altLang="zh-CN" dirty="0"/>
              <a:t> group </a:t>
            </a:r>
            <a:r>
              <a:rPr lang="zh-CN" altLang="zh-CN" dirty="0"/>
              <a:t>的</a:t>
            </a:r>
            <a:r>
              <a:rPr lang="en-US" altLang="zh-CN" dirty="0"/>
              <a:t> id </a:t>
            </a:r>
            <a:r>
              <a:rPr lang="zh-CN" altLang="zh-CN" dirty="0"/>
              <a:t>来进行关联，通过模块之间的接口实现不会带来太多麻烦；</a:t>
            </a:r>
          </a:p>
          <a:p>
            <a:pPr marL="342900" lvl="0" indent="-342900">
              <a:buFont typeface="Arial" panose="020B0604020202020204" pitchFamily="34" charset="0"/>
              <a:buChar char="•"/>
            </a:pPr>
            <a:r>
              <a:rPr lang="zh-CN" altLang="zh-CN" dirty="0"/>
              <a:t>相册模块仅仅与用户模块存在通过用户的关联。这两个模块之间的关联基本就有通过用户</a:t>
            </a:r>
            <a:r>
              <a:rPr lang="en-US" altLang="zh-CN" dirty="0"/>
              <a:t> id </a:t>
            </a:r>
            <a:r>
              <a:rPr lang="zh-CN" altLang="zh-CN" dirty="0"/>
              <a:t>关联的内容，简单清晰，接口明确；</a:t>
            </a:r>
          </a:p>
          <a:p>
            <a:pPr marL="342900" lvl="0" indent="-342900">
              <a:buFont typeface="Arial" panose="020B0604020202020204" pitchFamily="34" charset="0"/>
              <a:buChar char="•"/>
            </a:pPr>
            <a:r>
              <a:rPr lang="zh-CN" altLang="zh-CN" dirty="0"/>
              <a:t>事件模块与各个模块可能都有关联，但是都只关注其各个模块中对象的</a:t>
            </a:r>
            <a:r>
              <a:rPr lang="en-US" altLang="zh-CN" dirty="0"/>
              <a:t>ID</a:t>
            </a:r>
            <a:r>
              <a:rPr lang="zh-CN" altLang="zh-CN" dirty="0"/>
              <a:t>信息，同样可以做到很容易分拆。</a:t>
            </a:r>
          </a:p>
          <a:p>
            <a:endParaRPr lang="zh-CN" altLang="en-US" dirty="0"/>
          </a:p>
        </p:txBody>
      </p:sp>
    </p:spTree>
    <p:extLst>
      <p:ext uri="{BB962C8B-B14F-4D97-AF65-F5344CB8AC3E}">
        <p14:creationId xmlns:p14="http://schemas.microsoft.com/office/powerpoint/2010/main" val="4597473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779096" cy="1371600"/>
          </a:xfrm>
        </p:spPr>
        <p:txBody>
          <a:bodyPr/>
          <a:lstStyle/>
          <a:p>
            <a:r>
              <a:rPr lang="en-US" altLang="zh-CN" dirty="0"/>
              <a:t>example </a:t>
            </a:r>
            <a:r>
              <a:rPr lang="zh-CN" altLang="zh-CN" dirty="0"/>
              <a:t>数据库</a:t>
            </a:r>
            <a:r>
              <a:rPr lang="en-US" altLang="zh-CN" dirty="0"/>
              <a:t>-</a:t>
            </a:r>
            <a:r>
              <a:rPr lang="zh-CN" altLang="en-US" dirty="0"/>
              <a:t>垂直划分</a:t>
            </a:r>
          </a:p>
        </p:txBody>
      </p:sp>
      <p:sp>
        <p:nvSpPr>
          <p:cNvPr id="3" name="内容占位符 2"/>
          <p:cNvSpPr>
            <a:spLocks noGrp="1"/>
          </p:cNvSpPr>
          <p:nvPr>
            <p:ph idx="1"/>
          </p:nvPr>
        </p:nvSpPr>
        <p:spPr/>
        <p:txBody>
          <a:bodyPr/>
          <a:lstStyle/>
          <a:p>
            <a:r>
              <a:rPr lang="zh-CN" altLang="zh-CN" dirty="0"/>
              <a:t>我们第一步可以将数据库按照功能模块相关的表进行一次垂直拆分，每个模块所涉及的表单独到一个数据库中，模块与模块之间的表关联都在应用系统端</a:t>
            </a:r>
            <a:r>
              <a:rPr lang="zh-CN" altLang="zh-CN" dirty="0" smtClean="0"/>
              <a:t>通过</a:t>
            </a:r>
            <a:r>
              <a:rPr lang="zh-CN" altLang="en-US" dirty="0" smtClean="0"/>
              <a:t>接</a:t>
            </a:r>
            <a:r>
              <a:rPr lang="zh-CN" altLang="zh-CN" dirty="0" smtClean="0"/>
              <a:t>口</a:t>
            </a:r>
            <a:r>
              <a:rPr lang="zh-CN" altLang="zh-CN" dirty="0"/>
              <a:t>来处理</a:t>
            </a:r>
            <a:r>
              <a:rPr lang="zh-CN" altLang="zh-CN" dirty="0" smtClean="0"/>
              <a:t>。</a:t>
            </a:r>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zh-CN" altLang="zh-CN" dirty="0"/>
              <a:t>通过这样的垂直切分之后，之前只能通过一个数据库来提供的服务，就被分拆成四个数据库来提供服务，服务能力自然是增加几倍了。</a:t>
            </a:r>
            <a:endParaRPr lang="zh-CN" altLang="en-US" dirty="0"/>
          </a:p>
        </p:txBody>
      </p:sp>
      <p:pic>
        <p:nvPicPr>
          <p:cNvPr id="3074" name="Picture 2" descr="438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2780928"/>
            <a:ext cx="4380756" cy="29494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3284246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垂直切分的</a:t>
            </a:r>
            <a:r>
              <a:rPr lang="zh-CN" altLang="zh-CN" dirty="0" smtClean="0"/>
              <a:t>优缺点</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smtClean="0"/>
              <a:t>垂直</a:t>
            </a:r>
            <a:r>
              <a:rPr lang="zh-CN" altLang="zh-CN" dirty="0"/>
              <a:t>切分的优点</a:t>
            </a:r>
          </a:p>
          <a:p>
            <a:pPr marL="800100" lvl="1" indent="-342900"/>
            <a:r>
              <a:rPr lang="zh-CN" altLang="zh-CN" dirty="0" smtClean="0"/>
              <a:t>数据库</a:t>
            </a:r>
            <a:r>
              <a:rPr lang="zh-CN" altLang="zh-CN" dirty="0"/>
              <a:t>的拆分简单明了，拆分规则明确；</a:t>
            </a:r>
          </a:p>
          <a:p>
            <a:pPr marL="800100" lvl="1" indent="-342900"/>
            <a:r>
              <a:rPr lang="zh-CN" altLang="zh-CN" dirty="0"/>
              <a:t>应用程序模块清晰明确，整合容易；</a:t>
            </a:r>
          </a:p>
          <a:p>
            <a:pPr marL="800100" lvl="1" indent="-342900"/>
            <a:r>
              <a:rPr lang="zh-CN" altLang="zh-CN" dirty="0"/>
              <a:t>数据维护方便易行，容易定位；</a:t>
            </a:r>
          </a:p>
          <a:p>
            <a:pPr marL="342900" indent="-342900">
              <a:buFont typeface="Arial" panose="020B0604020202020204" pitchFamily="34" charset="0"/>
              <a:buChar char="•"/>
            </a:pPr>
            <a:r>
              <a:rPr lang="en-US" altLang="zh-CN" dirty="0"/>
              <a:t> </a:t>
            </a:r>
            <a:endParaRPr lang="zh-CN" altLang="zh-CN" dirty="0"/>
          </a:p>
          <a:p>
            <a:pPr marL="342900" indent="-342900">
              <a:buFont typeface="Arial" panose="020B0604020202020204" pitchFamily="34" charset="0"/>
              <a:buChar char="•"/>
            </a:pPr>
            <a:r>
              <a:rPr lang="zh-CN" altLang="zh-CN" dirty="0" smtClean="0"/>
              <a:t>垂直</a:t>
            </a:r>
            <a:r>
              <a:rPr lang="zh-CN" altLang="zh-CN" dirty="0"/>
              <a:t>切分</a:t>
            </a:r>
            <a:r>
              <a:rPr lang="zh-CN" altLang="zh-CN" dirty="0" smtClean="0"/>
              <a:t>的缺点</a:t>
            </a:r>
            <a:endParaRPr lang="zh-CN" altLang="zh-CN" dirty="0"/>
          </a:p>
          <a:p>
            <a:pPr marL="800100" lvl="1" indent="-342900"/>
            <a:r>
              <a:rPr lang="zh-CN" altLang="zh-CN" dirty="0"/>
              <a:t>部分表关联无法在数据库级别完成，需要在程序中完成；</a:t>
            </a:r>
          </a:p>
          <a:p>
            <a:pPr marL="800100" lvl="1" indent="-342900"/>
            <a:r>
              <a:rPr lang="zh-CN" altLang="zh-CN" dirty="0"/>
              <a:t>对于访问极其频繁且数据量超大的表仍然存在性</a:t>
            </a:r>
            <a:r>
              <a:rPr lang="zh-CN" altLang="zh-CN" dirty="0" smtClean="0"/>
              <a:t>能</a:t>
            </a:r>
            <a:r>
              <a:rPr lang="zh-CN" altLang="en-US" dirty="0"/>
              <a:t>瓶颈</a:t>
            </a:r>
            <a:r>
              <a:rPr lang="zh-CN" altLang="zh-CN" dirty="0" smtClean="0"/>
              <a:t>，</a:t>
            </a:r>
            <a:r>
              <a:rPr lang="zh-CN" altLang="zh-CN" dirty="0"/>
              <a:t>不一定能满足要求；</a:t>
            </a:r>
          </a:p>
          <a:p>
            <a:pPr marL="800100" lvl="1" indent="-342900"/>
            <a:r>
              <a:rPr lang="zh-CN" altLang="zh-CN" dirty="0"/>
              <a:t>事务处理相对更为复杂；</a:t>
            </a:r>
          </a:p>
          <a:p>
            <a:pPr marL="800100" lvl="1" indent="-342900"/>
            <a:r>
              <a:rPr lang="zh-CN" altLang="zh-CN" dirty="0"/>
              <a:t>切分达到一定程度之后，扩展性会遇到限制；</a:t>
            </a:r>
          </a:p>
          <a:p>
            <a:pPr marL="800100" lvl="1" indent="-342900"/>
            <a:r>
              <a:rPr lang="zh-CN" altLang="zh-CN" dirty="0"/>
              <a:t>过读切分可能会带来系统过渡复杂而难以维护。</a:t>
            </a:r>
          </a:p>
          <a:p>
            <a:pPr marL="342900" indent="-342900">
              <a:buFont typeface="Arial" panose="020B0604020202020204" pitchFamily="34" charset="0"/>
              <a:buChar char="•"/>
            </a:pPr>
            <a:endParaRPr lang="zh-CN" altLang="en-US" dirty="0"/>
          </a:p>
        </p:txBody>
      </p:sp>
    </p:spTree>
    <p:extLst>
      <p:ext uri="{BB962C8B-B14F-4D97-AF65-F5344CB8AC3E}">
        <p14:creationId xmlns:p14="http://schemas.microsoft.com/office/powerpoint/2010/main" val="5757796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数据的水平切分</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smtClean="0"/>
              <a:t>水平切分</a:t>
            </a:r>
            <a:r>
              <a:rPr lang="zh-CN" altLang="en-US" dirty="0" smtClean="0"/>
              <a:t>可</a:t>
            </a:r>
            <a:r>
              <a:rPr lang="zh-CN" altLang="zh-CN" dirty="0" smtClean="0"/>
              <a:t>理解</a:t>
            </a:r>
            <a:r>
              <a:rPr lang="zh-CN" altLang="zh-CN" dirty="0"/>
              <a:t>为是按照数据行的切分，就是将表中的某些行切分到一个数据库，而另外的某些行又切分到其他的数据库中</a:t>
            </a:r>
            <a:r>
              <a:rPr lang="zh-CN" altLang="zh-CN" dirty="0" smtClean="0"/>
              <a:t>。</a:t>
            </a:r>
            <a:endParaRPr lang="en-US" altLang="zh-CN" dirty="0" smtClean="0"/>
          </a:p>
          <a:p>
            <a:pPr marL="800100" lvl="1" indent="-342900"/>
            <a:r>
              <a:rPr lang="zh-CN" altLang="zh-CN" dirty="0" smtClean="0"/>
              <a:t>为了</a:t>
            </a:r>
            <a:r>
              <a:rPr lang="zh-CN" altLang="zh-CN" dirty="0"/>
              <a:t>能够比较容易的判定各行数据被切分到哪个数据库中了，切分总是都需要按照某种特定的规则来进行的</a:t>
            </a:r>
            <a:r>
              <a:rPr lang="zh-CN" altLang="zh-CN" dirty="0" smtClean="0"/>
              <a:t>。</a:t>
            </a:r>
            <a:endParaRPr lang="en-US" altLang="zh-CN" dirty="0" smtClean="0"/>
          </a:p>
          <a:p>
            <a:pPr marL="800100" lvl="1" indent="-342900"/>
            <a:r>
              <a:rPr lang="zh-CN" altLang="zh-CN" dirty="0" smtClean="0"/>
              <a:t>如</a:t>
            </a:r>
            <a:r>
              <a:rPr lang="zh-CN" altLang="zh-CN" dirty="0"/>
              <a:t>根据某个数字类型字段基于特定数目取模，某个时间类型字段的范围，或者是某个字符类型字段的</a:t>
            </a:r>
            <a:r>
              <a:rPr lang="en-US" altLang="zh-CN" dirty="0"/>
              <a:t> hash </a:t>
            </a:r>
            <a:r>
              <a:rPr lang="zh-CN" altLang="zh-CN" dirty="0"/>
              <a:t>值</a:t>
            </a:r>
            <a:r>
              <a:rPr lang="zh-CN" altLang="zh-CN" dirty="0" smtClean="0"/>
              <a:t>。</a:t>
            </a:r>
            <a:endParaRPr lang="en-US" altLang="zh-CN" dirty="0" smtClean="0"/>
          </a:p>
          <a:p>
            <a:pPr marL="342900" indent="-342900">
              <a:buFont typeface="Arial" panose="020B0604020202020204" pitchFamily="34" charset="0"/>
              <a:buChar char="•"/>
            </a:pPr>
            <a:endParaRPr lang="en-US" altLang="zh-CN" dirty="0"/>
          </a:p>
          <a:p>
            <a:pPr marL="342900" indent="-342900">
              <a:buFont typeface="Arial" panose="020B0604020202020204" pitchFamily="34" charset="0"/>
              <a:buChar char="•"/>
            </a:pPr>
            <a:r>
              <a:rPr lang="zh-CN" altLang="zh-CN" dirty="0" smtClean="0"/>
              <a:t>如</a:t>
            </a:r>
            <a:r>
              <a:rPr lang="en-US" altLang="zh-CN" dirty="0" smtClean="0"/>
              <a:t>EXAMPLE</a:t>
            </a:r>
            <a:r>
              <a:rPr lang="zh-CN" altLang="en-US" dirty="0" smtClean="0"/>
              <a:t>数据库</a:t>
            </a:r>
            <a:r>
              <a:rPr lang="zh-CN" altLang="zh-CN" dirty="0" smtClean="0"/>
              <a:t>，</a:t>
            </a:r>
            <a:r>
              <a:rPr lang="zh-CN" altLang="zh-CN" dirty="0"/>
              <a:t>所有数据都是和用户关联的，那么我们就可以根据用户来进行水平拆分，将不同用户的数据切分到不同的数据库中</a:t>
            </a:r>
            <a:r>
              <a:rPr lang="zh-CN" altLang="zh-CN" dirty="0" smtClean="0"/>
              <a:t>。</a:t>
            </a:r>
            <a:endParaRPr lang="en-US" altLang="zh-CN" dirty="0" smtClean="0"/>
          </a:p>
          <a:p>
            <a:pPr marL="342900" indent="-342900">
              <a:buFont typeface="Arial" panose="020B0604020202020204" pitchFamily="34" charset="0"/>
              <a:buChar char="•"/>
            </a:pPr>
            <a:r>
              <a:rPr lang="zh-CN" altLang="zh-CN" dirty="0" smtClean="0"/>
              <a:t>唯一</a:t>
            </a:r>
            <a:r>
              <a:rPr lang="zh-CN" altLang="zh-CN" dirty="0"/>
              <a:t>有点区别的是用户模块中的</a:t>
            </a:r>
            <a:r>
              <a:rPr lang="en-US" altLang="zh-CN" dirty="0"/>
              <a:t> groups </a:t>
            </a:r>
            <a:r>
              <a:rPr lang="zh-CN" altLang="zh-CN" dirty="0"/>
              <a:t>表和用户没有直接关系，所以</a:t>
            </a:r>
            <a:r>
              <a:rPr lang="en-US" altLang="zh-CN" dirty="0"/>
              <a:t> groups </a:t>
            </a:r>
            <a:r>
              <a:rPr lang="zh-CN" altLang="zh-CN" dirty="0"/>
              <a:t>不能根据用户来进行水平拆分。对于这种特殊情况下的表</a:t>
            </a:r>
            <a:r>
              <a:rPr lang="zh-CN" altLang="zh-CN" dirty="0" smtClean="0"/>
              <a:t>，</a:t>
            </a:r>
            <a:r>
              <a:rPr lang="zh-CN" altLang="en-US" dirty="0" smtClean="0"/>
              <a:t>则</a:t>
            </a:r>
            <a:r>
              <a:rPr lang="zh-CN" altLang="zh-CN" dirty="0" smtClean="0"/>
              <a:t>可以</a:t>
            </a:r>
            <a:r>
              <a:rPr lang="zh-CN" altLang="zh-CN" dirty="0"/>
              <a:t>独立出来，单独放在一</a:t>
            </a:r>
            <a:r>
              <a:rPr lang="zh-CN" altLang="zh-CN" dirty="0" smtClean="0"/>
              <a:t>个数据库</a:t>
            </a:r>
            <a:r>
              <a:rPr lang="zh-CN" altLang="zh-CN" dirty="0"/>
              <a:t>中。</a:t>
            </a:r>
            <a:endParaRPr lang="zh-CN" altLang="en-US" dirty="0"/>
          </a:p>
        </p:txBody>
      </p:sp>
    </p:spTree>
    <p:extLst>
      <p:ext uri="{BB962C8B-B14F-4D97-AF65-F5344CB8AC3E}">
        <p14:creationId xmlns:p14="http://schemas.microsoft.com/office/powerpoint/2010/main" val="19576851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995120" cy="1371600"/>
          </a:xfrm>
        </p:spPr>
        <p:txBody>
          <a:bodyPr/>
          <a:lstStyle/>
          <a:p>
            <a:r>
              <a:rPr lang="en-US" altLang="zh-CN" dirty="0" smtClean="0"/>
              <a:t>EXAMPLE</a:t>
            </a:r>
            <a:r>
              <a:rPr lang="zh-CN" altLang="en-US" dirty="0" smtClean="0"/>
              <a:t>数据库</a:t>
            </a:r>
            <a:r>
              <a:rPr lang="en-US" altLang="zh-CN" dirty="0" smtClean="0"/>
              <a:t>-</a:t>
            </a:r>
            <a:r>
              <a:rPr lang="zh-CN" altLang="en-US" dirty="0" smtClean="0"/>
              <a:t>水平划分</a:t>
            </a:r>
            <a:endParaRPr lang="zh-CN" altLang="en-US" dirty="0"/>
          </a:p>
        </p:txBody>
      </p:sp>
      <p:sp>
        <p:nvSpPr>
          <p:cNvPr id="3" name="内容占位符 2"/>
          <p:cNvSpPr>
            <a:spLocks noGrp="1"/>
          </p:cNvSpPr>
          <p:nvPr>
            <p:ph idx="1"/>
          </p:nvPr>
        </p:nvSpPr>
        <p:spPr/>
        <p:txBody>
          <a:bodyPr/>
          <a:lstStyle/>
          <a:p>
            <a:r>
              <a:rPr lang="zh-CN" altLang="zh-CN" sz="1800" dirty="0" smtClean="0"/>
              <a:t>大部分</a:t>
            </a:r>
            <a:r>
              <a:rPr lang="zh-CN" altLang="zh-CN" sz="1800" dirty="0"/>
              <a:t>的表都可以根据用户</a:t>
            </a:r>
            <a:r>
              <a:rPr lang="en-US" altLang="zh-CN" sz="1800" dirty="0"/>
              <a:t> ID </a:t>
            </a:r>
            <a:r>
              <a:rPr lang="zh-CN" altLang="zh-CN" sz="1800" dirty="0"/>
              <a:t>来进行水平的切分。不同用户相关的数据进行切分之后存放在不同的数据库中。如将所有用户</a:t>
            </a:r>
            <a:r>
              <a:rPr lang="en-US" altLang="zh-CN" sz="1800" dirty="0"/>
              <a:t> ID </a:t>
            </a:r>
            <a:r>
              <a:rPr lang="zh-CN" altLang="zh-CN" sz="1800" dirty="0" smtClean="0"/>
              <a:t>通过取模</a:t>
            </a:r>
            <a:r>
              <a:rPr lang="zh-CN" altLang="en-US" sz="1800" dirty="0" smtClean="0"/>
              <a:t>（模</a:t>
            </a:r>
            <a:r>
              <a:rPr lang="en-US" altLang="zh-CN" sz="1800" dirty="0" smtClean="0"/>
              <a:t>5</a:t>
            </a:r>
            <a:r>
              <a:rPr lang="zh-CN" altLang="en-US" sz="1800" dirty="0" smtClean="0"/>
              <a:t>）</a:t>
            </a:r>
            <a:r>
              <a:rPr lang="zh-CN" altLang="zh-CN" sz="1800" dirty="0" smtClean="0"/>
              <a:t>然后</a:t>
            </a:r>
            <a:r>
              <a:rPr lang="zh-CN" altLang="zh-CN" sz="1800" dirty="0"/>
              <a:t>分别存放于两个不同的数据库中。每个和用户</a:t>
            </a:r>
            <a:r>
              <a:rPr lang="en-US" altLang="zh-CN" sz="1800" dirty="0"/>
              <a:t> ID </a:t>
            </a:r>
            <a:r>
              <a:rPr lang="zh-CN" altLang="zh-CN" sz="1800" dirty="0"/>
              <a:t>关联上的表都可以这样切分。这样，基本上每个用户相关的数据，都在同一个数据库中，即使是需要关联，也可以非常简单的关联上。</a:t>
            </a:r>
            <a:endParaRPr lang="zh-CN" altLang="en-US" sz="1800" dirty="0"/>
          </a:p>
        </p:txBody>
      </p:sp>
      <p:pic>
        <p:nvPicPr>
          <p:cNvPr id="4098" name="Picture 2" descr="439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696" y="3356992"/>
            <a:ext cx="5040560" cy="339373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5129949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水平切分的</a:t>
            </a:r>
            <a:r>
              <a:rPr lang="zh-CN" altLang="zh-CN" dirty="0" smtClean="0"/>
              <a:t>优缺点</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a:t>水平切分的</a:t>
            </a:r>
            <a:r>
              <a:rPr lang="zh-CN" altLang="zh-CN" dirty="0" smtClean="0"/>
              <a:t>优点</a:t>
            </a:r>
            <a:endParaRPr lang="zh-CN" altLang="zh-CN" dirty="0"/>
          </a:p>
          <a:p>
            <a:pPr marL="800100" lvl="1" indent="-342900"/>
            <a:r>
              <a:rPr lang="zh-CN" altLang="zh-CN" dirty="0"/>
              <a:t>表关联基本能够在数据库端全部完成；</a:t>
            </a:r>
          </a:p>
          <a:p>
            <a:pPr marL="800100" lvl="1" indent="-342900"/>
            <a:r>
              <a:rPr lang="zh-CN" altLang="zh-CN" dirty="0"/>
              <a:t>不会存在某些超大型数据量和高负载的表遇到瓶颈的问题；</a:t>
            </a:r>
          </a:p>
          <a:p>
            <a:pPr marL="800100" lvl="1" indent="-342900"/>
            <a:r>
              <a:rPr lang="zh-CN" altLang="zh-CN" dirty="0"/>
              <a:t>应用程序端整体架构改动相对较少；</a:t>
            </a:r>
          </a:p>
          <a:p>
            <a:pPr marL="800100" lvl="1" indent="-342900"/>
            <a:r>
              <a:rPr lang="zh-CN" altLang="zh-CN" dirty="0"/>
              <a:t>事务处理相对简单；</a:t>
            </a:r>
          </a:p>
          <a:p>
            <a:pPr marL="800100" lvl="1" indent="-342900"/>
            <a:r>
              <a:rPr lang="zh-CN" altLang="zh-CN" dirty="0"/>
              <a:t>只要切分规则能够定义好，基本上较难遇到扩展性限制；</a:t>
            </a:r>
          </a:p>
          <a:p>
            <a:pPr marL="342900" indent="-342900">
              <a:buFont typeface="Arial" panose="020B0604020202020204" pitchFamily="34" charset="0"/>
              <a:buChar char="•"/>
            </a:pPr>
            <a:endParaRPr lang="zh-CN" altLang="zh-CN" dirty="0"/>
          </a:p>
          <a:p>
            <a:pPr marL="342900" indent="-342900">
              <a:buFont typeface="Arial" panose="020B0604020202020204" pitchFamily="34" charset="0"/>
              <a:buChar char="•"/>
            </a:pPr>
            <a:r>
              <a:rPr lang="zh-CN" altLang="zh-CN" dirty="0"/>
              <a:t>水平切分的缺点</a:t>
            </a:r>
          </a:p>
          <a:p>
            <a:pPr marL="800100" lvl="1" indent="-342900"/>
            <a:r>
              <a:rPr lang="zh-CN" altLang="zh-CN" dirty="0" smtClean="0"/>
              <a:t>切分</a:t>
            </a:r>
            <a:r>
              <a:rPr lang="zh-CN" altLang="zh-CN" dirty="0"/>
              <a:t>规则相对更为复杂，很难抽象出一个能够满足整个数据库的切分规则；</a:t>
            </a:r>
          </a:p>
          <a:p>
            <a:pPr marL="800100" lvl="1" indent="-342900"/>
            <a:r>
              <a:rPr lang="zh-CN" altLang="zh-CN" dirty="0"/>
              <a:t>后期数据的维护难度有所增加，人为手工定位数据更困难；</a:t>
            </a:r>
          </a:p>
          <a:p>
            <a:pPr marL="800100" lvl="1" indent="-342900"/>
            <a:r>
              <a:rPr lang="zh-CN" altLang="zh-CN" dirty="0"/>
              <a:t>应用系统各模块耦合度较高，可能会对后面数据的迁移拆分造成一定的困难。</a:t>
            </a:r>
          </a:p>
          <a:p>
            <a:pPr marL="342900" indent="-342900">
              <a:buFont typeface="Arial" panose="020B0604020202020204" pitchFamily="34" charset="0"/>
              <a:buChar char="•"/>
            </a:pPr>
            <a:endParaRPr lang="zh-CN" altLang="en-US" dirty="0"/>
          </a:p>
        </p:txBody>
      </p:sp>
    </p:spTree>
    <p:extLst>
      <p:ext uri="{BB962C8B-B14F-4D97-AF65-F5344CB8AC3E}">
        <p14:creationId xmlns:p14="http://schemas.microsoft.com/office/powerpoint/2010/main" val="24392611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利用</a:t>
            </a:r>
            <a:r>
              <a:rPr lang="en-US" altLang="zh-CN" dirty="0"/>
              <a:t> MySQL Proxy </a:t>
            </a:r>
            <a:r>
              <a:rPr lang="zh-CN" altLang="zh-CN" dirty="0"/>
              <a:t>实现数据切分及整合</a:t>
            </a:r>
            <a:endParaRPr lang="zh-CN" altLang="en-US" dirty="0"/>
          </a:p>
        </p:txBody>
      </p:sp>
      <p:sp>
        <p:nvSpPr>
          <p:cNvPr id="3" name="内容占位符 2"/>
          <p:cNvSpPr>
            <a:spLocks noGrp="1"/>
          </p:cNvSpPr>
          <p:nvPr>
            <p:ph idx="1"/>
          </p:nvPr>
        </p:nvSpPr>
        <p:spPr>
          <a:xfrm>
            <a:off x="457200" y="1752600"/>
            <a:ext cx="4258816" cy="4373563"/>
          </a:xfrm>
        </p:spPr>
        <p:txBody>
          <a:bodyPr/>
          <a:lstStyle/>
          <a:p>
            <a:pPr marL="285750" indent="-285750">
              <a:buFont typeface="Arial" panose="020B0604020202020204" pitchFamily="34" charset="0"/>
              <a:buChar char="•"/>
            </a:pPr>
            <a:r>
              <a:rPr lang="en-US" altLang="zh-CN" sz="1400" dirty="0" smtClean="0"/>
              <a:t>MySQL </a:t>
            </a:r>
            <a:r>
              <a:rPr lang="en-US" altLang="zh-CN" sz="1400" dirty="0"/>
              <a:t>Proxy </a:t>
            </a:r>
            <a:r>
              <a:rPr lang="zh-CN" altLang="zh-CN" sz="1400" dirty="0"/>
              <a:t>是</a:t>
            </a:r>
            <a:r>
              <a:rPr lang="en-US" altLang="zh-CN" sz="1400" dirty="0"/>
              <a:t> MySQL </a:t>
            </a:r>
            <a:r>
              <a:rPr lang="zh-CN" altLang="zh-CN" sz="1400" dirty="0"/>
              <a:t>官方提供的一个数据库代理层产品，和</a:t>
            </a:r>
            <a:r>
              <a:rPr lang="en-US" altLang="zh-CN" sz="1400" dirty="0"/>
              <a:t> MySQL Server </a:t>
            </a:r>
            <a:r>
              <a:rPr lang="zh-CN" altLang="zh-CN" sz="1400" dirty="0"/>
              <a:t>一样，同样是一个基于</a:t>
            </a:r>
            <a:r>
              <a:rPr lang="en-US" altLang="zh-CN" sz="1400" dirty="0"/>
              <a:t> GPL </a:t>
            </a:r>
            <a:r>
              <a:rPr lang="zh-CN" altLang="zh-CN" sz="1400" dirty="0"/>
              <a:t>开源协议的开源产品。可用来监视、分析或者传输他们之间的通讯信息。他的灵活性允许你最大限度的使用它，目前具备的功能主要有连接路由，</a:t>
            </a:r>
            <a:r>
              <a:rPr lang="en-US" altLang="zh-CN" sz="1400" dirty="0"/>
              <a:t>Query </a:t>
            </a:r>
            <a:r>
              <a:rPr lang="zh-CN" altLang="zh-CN" sz="1400" dirty="0"/>
              <a:t>分析，</a:t>
            </a:r>
            <a:r>
              <a:rPr lang="en-US" altLang="zh-CN" sz="1400" dirty="0"/>
              <a:t>Query </a:t>
            </a:r>
            <a:r>
              <a:rPr lang="zh-CN" altLang="zh-CN" sz="1400" dirty="0"/>
              <a:t>过滤和修改，负载均衡，以及基本的</a:t>
            </a:r>
            <a:r>
              <a:rPr lang="en-US" altLang="zh-CN" sz="1400" dirty="0"/>
              <a:t> HA </a:t>
            </a:r>
            <a:r>
              <a:rPr lang="zh-CN" altLang="zh-CN" sz="1400" dirty="0"/>
              <a:t>机制等</a:t>
            </a:r>
            <a:r>
              <a:rPr lang="zh-CN" altLang="zh-CN" sz="1400" dirty="0" smtClean="0"/>
              <a:t>。</a:t>
            </a:r>
            <a:endParaRPr lang="zh-CN" altLang="zh-CN" sz="1400" dirty="0"/>
          </a:p>
          <a:p>
            <a:pPr marL="285750" indent="-285750">
              <a:buFont typeface="Arial" panose="020B0604020202020204" pitchFamily="34" charset="0"/>
              <a:buChar char="•"/>
            </a:pPr>
            <a:r>
              <a:rPr lang="zh-CN" altLang="zh-CN" sz="1400" dirty="0" smtClean="0"/>
              <a:t>实际上</a:t>
            </a:r>
            <a:r>
              <a:rPr lang="zh-CN" altLang="zh-CN" sz="1400" dirty="0"/>
              <a:t>，</a:t>
            </a:r>
            <a:r>
              <a:rPr lang="en-US" altLang="zh-CN" sz="1400" dirty="0"/>
              <a:t>MySQL Proxy </a:t>
            </a:r>
            <a:r>
              <a:rPr lang="zh-CN" altLang="zh-CN" sz="1400" dirty="0"/>
              <a:t>本身并不具有上述所有的这些功能，而是提供了实现上述功能的基础。要实现这些功能，还需要通过我们自行编写</a:t>
            </a:r>
            <a:r>
              <a:rPr lang="en-US" altLang="zh-CN" sz="1400" dirty="0"/>
              <a:t> LUA </a:t>
            </a:r>
            <a:r>
              <a:rPr lang="zh-CN" altLang="zh-CN" sz="1400" dirty="0"/>
              <a:t>脚本来实现</a:t>
            </a:r>
            <a:r>
              <a:rPr lang="zh-CN" altLang="zh-CN" sz="1400" dirty="0" smtClean="0"/>
              <a:t>。</a:t>
            </a:r>
            <a:endParaRPr lang="zh-CN" altLang="zh-CN" sz="1400" dirty="0"/>
          </a:p>
          <a:p>
            <a:pPr marL="285750" indent="-285750">
              <a:buFont typeface="Arial" panose="020B0604020202020204" pitchFamily="34" charset="0"/>
              <a:buChar char="•"/>
            </a:pPr>
            <a:r>
              <a:rPr lang="en-US" altLang="zh-CN" sz="1400" dirty="0" smtClean="0"/>
              <a:t>MySQL </a:t>
            </a:r>
            <a:r>
              <a:rPr lang="en-US" altLang="zh-CN" sz="1400" dirty="0"/>
              <a:t>Proxy </a:t>
            </a:r>
            <a:r>
              <a:rPr lang="zh-CN" altLang="zh-CN" sz="1400" dirty="0"/>
              <a:t>实际上是在客户端请求与</a:t>
            </a:r>
            <a:r>
              <a:rPr lang="en-US" altLang="zh-CN" sz="1400" dirty="0"/>
              <a:t> MySQL Server </a:t>
            </a:r>
            <a:r>
              <a:rPr lang="zh-CN" altLang="zh-CN" sz="1400" dirty="0"/>
              <a:t>之间建立了一个连接池。所有客户端请求都是发向</a:t>
            </a:r>
            <a:r>
              <a:rPr lang="en-US" altLang="zh-CN" sz="1400" dirty="0"/>
              <a:t> MySQL Proxy</a:t>
            </a:r>
            <a:r>
              <a:rPr lang="zh-CN" altLang="zh-CN" sz="1400" dirty="0"/>
              <a:t>，然后经由</a:t>
            </a:r>
            <a:r>
              <a:rPr lang="en-US" altLang="zh-CN" sz="1400" dirty="0"/>
              <a:t> MySQL Proxy</a:t>
            </a:r>
            <a:r>
              <a:rPr lang="zh-CN" altLang="zh-CN" sz="1400" dirty="0"/>
              <a:t>进行相应的分析，判断出是读操作还是写操作，分发至对应的</a:t>
            </a:r>
            <a:r>
              <a:rPr lang="en-US" altLang="zh-CN" sz="1400" dirty="0"/>
              <a:t> MySQL Server </a:t>
            </a:r>
            <a:r>
              <a:rPr lang="zh-CN" altLang="zh-CN" sz="1400" dirty="0"/>
              <a:t>上。对于多节点</a:t>
            </a:r>
            <a:r>
              <a:rPr lang="en-US" altLang="zh-CN" sz="1400" dirty="0"/>
              <a:t> Slave </a:t>
            </a:r>
            <a:r>
              <a:rPr lang="zh-CN" altLang="zh-CN" sz="1400" dirty="0"/>
              <a:t>集群，也可以起做到负载均衡的效果</a:t>
            </a:r>
            <a:r>
              <a:rPr lang="zh-CN" altLang="zh-CN" sz="1400" dirty="0" smtClean="0"/>
              <a:t>。</a:t>
            </a:r>
            <a:endParaRPr lang="zh-CN" altLang="zh-CN" sz="1400" dirty="0"/>
          </a:p>
          <a:p>
            <a:endParaRPr lang="zh-CN" altLang="en-US" sz="1400" dirty="0"/>
          </a:p>
        </p:txBody>
      </p:sp>
      <p:pic>
        <p:nvPicPr>
          <p:cNvPr id="5122" name="Picture 2" descr="mysql_proxy_min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016" y="1700808"/>
            <a:ext cx="4000500" cy="457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754789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数据库基本问题调查</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大家都使用过哪些数据库？</a:t>
            </a:r>
            <a:endParaRPr lang="en-US" altLang="zh-CN" dirty="0" smtClean="0">
              <a:latin typeface="微软雅黑" pitchFamily="34" charset="-122"/>
              <a:ea typeface="微软雅黑" pitchFamily="34" charset="-122"/>
            </a:endParaRPr>
          </a:p>
          <a:p>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哪些内容是数据库系统的关键点？</a:t>
            </a:r>
            <a:endParaRPr lang="en-US" altLang="zh-CN" dirty="0" smtClean="0">
              <a:latin typeface="微软雅黑" pitchFamily="34" charset="-122"/>
              <a:ea typeface="微软雅黑" pitchFamily="34" charset="-122"/>
            </a:endParaRPr>
          </a:p>
        </p:txBody>
      </p:sp>
    </p:spTree>
    <p:extLst>
      <p:ext uri="{BB962C8B-B14F-4D97-AF65-F5344CB8AC3E}">
        <p14:creationId xmlns:p14="http://schemas.microsoft.com/office/powerpoint/2010/main" val="7714141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smtClean="0"/>
              <a:t>高可用性</a:t>
            </a:r>
            <a:r>
              <a:rPr lang="en-US" altLang="zh-CN" dirty="0" smtClean="0"/>
              <a:t/>
            </a:r>
            <a:br>
              <a:rPr lang="en-US" altLang="zh-CN" dirty="0" smtClean="0"/>
            </a:br>
            <a:r>
              <a:rPr lang="en-US" altLang="zh-CN" sz="5400" dirty="0" smtClean="0"/>
              <a:t>High </a:t>
            </a:r>
            <a:r>
              <a:rPr lang="en-US" altLang="zh-CN" sz="5400" dirty="0"/>
              <a:t>Availability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084631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altLang="zh-CN" dirty="0"/>
              <a:t>Single MySQL Server</a:t>
            </a:r>
            <a:r>
              <a:rPr lang="zh-CN" altLang="en-US" dirty="0"/>
              <a:t/>
            </a:r>
            <a:br>
              <a:rPr lang="zh-CN" altLang="en-US" dirty="0"/>
            </a:br>
            <a:endParaRPr lang="zh-CN" altLang="en-US" dirty="0"/>
          </a:p>
        </p:txBody>
      </p:sp>
      <p:sp>
        <p:nvSpPr>
          <p:cNvPr id="6" name="内容占位符 5"/>
          <p:cNvSpPr>
            <a:spLocks noGrp="1"/>
          </p:cNvSpPr>
          <p:nvPr>
            <p:ph idx="1"/>
          </p:nvPr>
        </p:nvSpPr>
        <p:spPr/>
        <p:txBody>
          <a:bodyPr/>
          <a:lstStyle/>
          <a:p>
            <a:endParaRPr lang="zh-CN" altLang="en-US"/>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06799"/>
            <a:ext cx="8988524" cy="5651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937608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Why HA</a:t>
            </a:r>
            <a:r>
              <a:rPr lang="en-US" altLang="zh-CN" dirty="0" smtClean="0"/>
              <a:t>?</a:t>
            </a:r>
            <a:endParaRPr lang="zh-CN" altLang="en-US" dirty="0"/>
          </a:p>
        </p:txBody>
      </p:sp>
      <p:sp>
        <p:nvSpPr>
          <p:cNvPr id="3" name="文本占位符 2"/>
          <p:cNvSpPr>
            <a:spLocks noGrp="1"/>
          </p:cNvSpPr>
          <p:nvPr>
            <p:ph idx="1"/>
          </p:nvPr>
        </p:nvSpPr>
        <p:spPr/>
        <p:txBody>
          <a:bodyPr/>
          <a:lstStyle/>
          <a:p>
            <a:pPr marL="342900" indent="-342900">
              <a:buFont typeface="Arial" panose="020B0604020202020204" pitchFamily="34" charset="0"/>
              <a:buChar char="•"/>
            </a:pPr>
            <a:r>
              <a:rPr lang="en-US" altLang="zh-CN" sz="2400" dirty="0" smtClean="0"/>
              <a:t>Something </a:t>
            </a:r>
            <a:r>
              <a:rPr lang="en-US" altLang="zh-CN" sz="2400" dirty="0"/>
              <a:t>can and will </a:t>
            </a:r>
            <a:r>
              <a:rPr lang="en-US" altLang="zh-CN" sz="2400" dirty="0" smtClean="0"/>
              <a:t>fail</a:t>
            </a:r>
          </a:p>
          <a:p>
            <a:pPr marL="800100" lvl="1" indent="-342900"/>
            <a:r>
              <a:rPr lang="en-US" altLang="zh-CN" sz="2400" dirty="0" smtClean="0"/>
              <a:t>Service Maintenance</a:t>
            </a:r>
          </a:p>
          <a:p>
            <a:pPr marL="800100" lvl="1" indent="-342900"/>
            <a:r>
              <a:rPr lang="en-US" altLang="zh-CN" sz="2400" dirty="0" smtClean="0"/>
              <a:t>Downtime is expensive</a:t>
            </a:r>
          </a:p>
          <a:p>
            <a:pPr marL="800100" lvl="1" indent="-342900"/>
            <a:r>
              <a:rPr lang="en-US" altLang="zh-CN" sz="2400" dirty="0" smtClean="0"/>
              <a:t>Adding HA to an existing system is complex</a:t>
            </a:r>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r>
              <a:rPr lang="zh-CN" altLang="en-US" sz="2400" dirty="0"/>
              <a:t>墨菲定律（</a:t>
            </a:r>
            <a:r>
              <a:rPr lang="en-US" altLang="zh-CN" sz="2400" dirty="0"/>
              <a:t>Murphy's Law</a:t>
            </a:r>
            <a:r>
              <a:rPr lang="zh-CN" altLang="en-US" sz="2400" dirty="0" smtClean="0"/>
              <a:t>）</a:t>
            </a:r>
            <a:endParaRPr lang="en-US" altLang="zh-CN" sz="2400" dirty="0" smtClean="0"/>
          </a:p>
          <a:p>
            <a:pPr marL="800100" lvl="1" indent="-342900"/>
            <a:r>
              <a:rPr lang="en-US" altLang="zh-CN" sz="2400" dirty="0"/>
              <a:t>Anything that can go wrong will go wrong</a:t>
            </a:r>
            <a:endParaRPr lang="zh-CN" altLang="en-US" sz="2400" dirty="0"/>
          </a:p>
        </p:txBody>
      </p:sp>
    </p:spTree>
    <p:extLst>
      <p:ext uri="{BB962C8B-B14F-4D97-AF65-F5344CB8AC3E}">
        <p14:creationId xmlns:p14="http://schemas.microsoft.com/office/powerpoint/2010/main" val="36211320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a:t>高</a:t>
            </a:r>
            <a:r>
              <a:rPr lang="zh-CN" altLang="en-US" dirty="0" smtClean="0"/>
              <a:t>可用性</a:t>
            </a:r>
            <a:r>
              <a:rPr lang="en-US" altLang="zh-CN" dirty="0" smtClean="0"/>
              <a:t>HA-IBM</a:t>
            </a:r>
            <a:r>
              <a:rPr lang="zh-CN" altLang="en-US" dirty="0" smtClean="0"/>
              <a:t>定义</a:t>
            </a:r>
            <a:endParaRPr lang="zh-CN" altLang="en-US" dirty="0"/>
          </a:p>
        </p:txBody>
      </p:sp>
      <p:sp>
        <p:nvSpPr>
          <p:cNvPr id="7" name="内容占位符 6"/>
          <p:cNvSpPr>
            <a:spLocks noGrp="1"/>
          </p:cNvSpPr>
          <p:nvPr>
            <p:ph idx="1"/>
          </p:nvPr>
        </p:nvSpPr>
        <p:spPr>
          <a:xfrm>
            <a:off x="457200" y="1752601"/>
            <a:ext cx="7620000" cy="812304"/>
          </a:xfrm>
        </p:spPr>
        <p:txBody>
          <a:bodyPr/>
          <a:lstStyle/>
          <a:p>
            <a:r>
              <a:rPr lang="zh-CN" altLang="en-US" sz="1600" dirty="0" smtClean="0"/>
              <a:t>业务连续性是</a:t>
            </a:r>
            <a:r>
              <a:rPr lang="zh-CN" altLang="en-US" sz="1600" dirty="0"/>
              <a:t>指企业的一种能力，有了此能力，企业能够抵御中断，并根据预定义的服务级别协议正常且连续不断地经营重要服务。要实现期望的给定级别业务连续性，必须选择一系列服务、软件、硬件和过程，用文档计划加以描述，付诸实现并定期实践</a:t>
            </a:r>
            <a:r>
              <a:rPr lang="zh-CN" altLang="en-US" sz="1600" dirty="0" smtClean="0"/>
              <a:t>。业务连续性解决</a:t>
            </a:r>
            <a:r>
              <a:rPr lang="zh-CN" altLang="en-US" sz="1600" dirty="0"/>
              <a:t>方案必须解决有关数据、运营环境、应用程序、用于主管环境的应用程序以及最终用户接口的问题。所有这些都必须予以提供，才能交付完整</a:t>
            </a:r>
            <a:r>
              <a:rPr lang="zh-CN" altLang="en-US" sz="1600" dirty="0" smtClean="0"/>
              <a:t>的业务连续性解决</a:t>
            </a:r>
            <a:r>
              <a:rPr lang="zh-CN" altLang="en-US" sz="1600" dirty="0"/>
              <a:t>方案。</a:t>
            </a:r>
          </a:p>
          <a:p>
            <a:r>
              <a:rPr lang="zh-CN" altLang="en-US" sz="1600" dirty="0" smtClean="0"/>
              <a:t>业务连续性包括</a:t>
            </a:r>
            <a:r>
              <a:rPr lang="zh-CN" altLang="en-US" sz="1600" dirty="0"/>
              <a:t>灾难恢复 </a:t>
            </a:r>
            <a:r>
              <a:rPr lang="en-US" altLang="zh-CN" sz="1600" dirty="0"/>
              <a:t>(DR) </a:t>
            </a:r>
            <a:r>
              <a:rPr lang="zh-CN" altLang="en-US" sz="1600" dirty="0"/>
              <a:t>和高可用性 </a:t>
            </a:r>
            <a:r>
              <a:rPr lang="en-US" altLang="zh-CN" sz="1600" dirty="0"/>
              <a:t>(HA)</a:t>
            </a:r>
            <a:r>
              <a:rPr lang="zh-CN" altLang="en-US" sz="1600" dirty="0"/>
              <a:t>，是指抵御所有中断（预期中断、意外中断以及灾难），并为所有重要应用程序提供连续处理的能力。最终目标是让中断时间少于总服务时间的 </a:t>
            </a:r>
            <a:r>
              <a:rPr lang="en-US" altLang="zh-CN" sz="1600" dirty="0"/>
              <a:t>0.001%</a:t>
            </a:r>
            <a:r>
              <a:rPr lang="zh-CN" altLang="en-US" sz="1600" dirty="0"/>
              <a:t>。与灾难恢复方案相比，高可用性环境通常包括要求更为苛刻的恢复时间目标（数秒到数分钟）和恢复点目标（零用户中断）。</a:t>
            </a:r>
          </a:p>
        </p:txBody>
      </p:sp>
      <p:graphicFrame>
        <p:nvGraphicFramePr>
          <p:cNvPr id="5" name="表格 4"/>
          <p:cNvGraphicFramePr>
            <a:graphicFrameLocks noGrp="1"/>
          </p:cNvGraphicFramePr>
          <p:nvPr>
            <p:extLst>
              <p:ext uri="{D42A27DB-BD31-4B8C-83A1-F6EECF244321}">
                <p14:modId xmlns:p14="http://schemas.microsoft.com/office/powerpoint/2010/main" val="2167647032"/>
              </p:ext>
            </p:extLst>
          </p:nvPr>
        </p:nvGraphicFramePr>
        <p:xfrm>
          <a:off x="2411760" y="4437112"/>
          <a:ext cx="5328592" cy="2266950"/>
        </p:xfrm>
        <a:graphic>
          <a:graphicData uri="http://schemas.openxmlformats.org/drawingml/2006/table">
            <a:tbl>
              <a:tblPr/>
              <a:tblGrid>
                <a:gridCol w="2664296"/>
                <a:gridCol w="2664296"/>
              </a:tblGrid>
              <a:tr h="292366">
                <a:tc>
                  <a:txBody>
                    <a:bodyPr/>
                    <a:lstStyle/>
                    <a:p>
                      <a:r>
                        <a:rPr lang="zh-CN" altLang="en-US" sz="2000" dirty="0">
                          <a:effectLst/>
                          <a:latin typeface="Verdana"/>
                        </a:rPr>
                        <a:t>可用性级别</a:t>
                      </a:r>
                    </a:p>
                  </a:txBody>
                  <a:tcPr marL="9525" marR="9525" marT="9525" marB="9525">
                    <a:lnL>
                      <a:noFill/>
                    </a:lnL>
                    <a:lnR>
                      <a:noFill/>
                    </a:lnR>
                    <a:lnT>
                      <a:noFill/>
                    </a:lnT>
                    <a:lnB>
                      <a:noFill/>
                    </a:lnB>
                    <a:solidFill>
                      <a:srgbClr val="B5C5DD"/>
                    </a:solidFill>
                  </a:tcPr>
                </a:tc>
                <a:tc>
                  <a:txBody>
                    <a:bodyPr/>
                    <a:lstStyle/>
                    <a:p>
                      <a:r>
                        <a:rPr lang="zh-CN" altLang="en-US" sz="2000">
                          <a:effectLst/>
                          <a:latin typeface="Verdana"/>
                        </a:rPr>
                        <a:t>每年的停机时间</a:t>
                      </a:r>
                    </a:p>
                  </a:txBody>
                  <a:tcPr marL="9525" marR="9525" marT="9525" marB="9525">
                    <a:lnL>
                      <a:noFill/>
                    </a:lnL>
                    <a:lnR>
                      <a:noFill/>
                    </a:lnR>
                    <a:lnT>
                      <a:noFill/>
                    </a:lnT>
                    <a:lnB>
                      <a:noFill/>
                    </a:lnB>
                    <a:solidFill>
                      <a:srgbClr val="B5C5DD"/>
                    </a:solidFill>
                  </a:tcPr>
                </a:tc>
              </a:tr>
              <a:tr h="292366">
                <a:tc>
                  <a:txBody>
                    <a:bodyPr/>
                    <a:lstStyle/>
                    <a:p>
                      <a:r>
                        <a:rPr lang="en-US" altLang="zh-CN" sz="2000" dirty="0">
                          <a:effectLst/>
                          <a:latin typeface="Verdana"/>
                        </a:rPr>
                        <a:t>90%</a:t>
                      </a:r>
                    </a:p>
                  </a:txBody>
                  <a:tcPr marL="9525" marR="9525" marT="9525" marB="9525">
                    <a:lnL>
                      <a:noFill/>
                    </a:lnL>
                    <a:lnR>
                      <a:noFill/>
                    </a:lnR>
                    <a:lnT>
                      <a:noFill/>
                    </a:lnT>
                    <a:lnB>
                      <a:noFill/>
                    </a:lnB>
                    <a:solidFill>
                      <a:srgbClr val="FFFFFF"/>
                    </a:solidFill>
                  </a:tcPr>
                </a:tc>
                <a:tc>
                  <a:txBody>
                    <a:bodyPr/>
                    <a:lstStyle/>
                    <a:p>
                      <a:r>
                        <a:rPr lang="en-US" altLang="zh-CN" sz="2000">
                          <a:effectLst/>
                          <a:latin typeface="Verdana"/>
                        </a:rPr>
                        <a:t>36.5 </a:t>
                      </a:r>
                      <a:r>
                        <a:rPr lang="zh-CN" altLang="en-US" sz="2000">
                          <a:effectLst/>
                          <a:latin typeface="Verdana"/>
                        </a:rPr>
                        <a:t>天</a:t>
                      </a:r>
                    </a:p>
                  </a:txBody>
                  <a:tcPr marL="9525" marR="9525" marT="9525" marB="9525">
                    <a:lnL>
                      <a:noFill/>
                    </a:lnL>
                    <a:lnR>
                      <a:noFill/>
                    </a:lnR>
                    <a:lnT>
                      <a:noFill/>
                    </a:lnT>
                    <a:lnB>
                      <a:noFill/>
                    </a:lnB>
                    <a:solidFill>
                      <a:srgbClr val="FFFFFF"/>
                    </a:solidFill>
                  </a:tcPr>
                </a:tc>
              </a:tr>
              <a:tr h="292366">
                <a:tc>
                  <a:txBody>
                    <a:bodyPr/>
                    <a:lstStyle/>
                    <a:p>
                      <a:r>
                        <a:rPr lang="en-US" altLang="zh-CN" sz="2000">
                          <a:effectLst/>
                          <a:latin typeface="Verdana"/>
                        </a:rPr>
                        <a:t>95%</a:t>
                      </a:r>
                    </a:p>
                  </a:txBody>
                  <a:tcPr marL="9525" marR="9525" marT="9525" marB="9525">
                    <a:lnL>
                      <a:noFill/>
                    </a:lnL>
                    <a:lnR>
                      <a:noFill/>
                    </a:lnR>
                    <a:lnT>
                      <a:noFill/>
                    </a:lnT>
                    <a:lnB>
                      <a:noFill/>
                    </a:lnB>
                    <a:solidFill>
                      <a:srgbClr val="FFFFFF"/>
                    </a:solidFill>
                  </a:tcPr>
                </a:tc>
                <a:tc>
                  <a:txBody>
                    <a:bodyPr/>
                    <a:lstStyle/>
                    <a:p>
                      <a:r>
                        <a:rPr lang="en-US" altLang="zh-CN" sz="2000">
                          <a:effectLst/>
                          <a:latin typeface="Verdana"/>
                        </a:rPr>
                        <a:t>18.25 </a:t>
                      </a:r>
                      <a:r>
                        <a:rPr lang="zh-CN" altLang="en-US" sz="2000">
                          <a:effectLst/>
                          <a:latin typeface="Verdana"/>
                        </a:rPr>
                        <a:t>天</a:t>
                      </a:r>
                    </a:p>
                  </a:txBody>
                  <a:tcPr marL="9525" marR="9525" marT="9525" marB="9525">
                    <a:lnL>
                      <a:noFill/>
                    </a:lnL>
                    <a:lnR>
                      <a:noFill/>
                    </a:lnR>
                    <a:lnT>
                      <a:noFill/>
                    </a:lnT>
                    <a:lnB>
                      <a:noFill/>
                    </a:lnB>
                    <a:solidFill>
                      <a:srgbClr val="FFFFFF"/>
                    </a:solidFill>
                  </a:tcPr>
                </a:tc>
              </a:tr>
              <a:tr h="292366">
                <a:tc>
                  <a:txBody>
                    <a:bodyPr/>
                    <a:lstStyle/>
                    <a:p>
                      <a:r>
                        <a:rPr lang="en-US" altLang="zh-CN" sz="2000">
                          <a:effectLst/>
                          <a:latin typeface="Verdana"/>
                        </a:rPr>
                        <a:t>99%</a:t>
                      </a:r>
                    </a:p>
                  </a:txBody>
                  <a:tcPr marL="9525" marR="9525" marT="9525" marB="9525">
                    <a:lnL>
                      <a:noFill/>
                    </a:lnL>
                    <a:lnR>
                      <a:noFill/>
                    </a:lnR>
                    <a:lnT>
                      <a:noFill/>
                    </a:lnT>
                    <a:lnB>
                      <a:noFill/>
                    </a:lnB>
                    <a:solidFill>
                      <a:srgbClr val="FFFFFF"/>
                    </a:solidFill>
                  </a:tcPr>
                </a:tc>
                <a:tc>
                  <a:txBody>
                    <a:bodyPr/>
                    <a:lstStyle/>
                    <a:p>
                      <a:r>
                        <a:rPr lang="en-US" altLang="zh-CN" sz="2000">
                          <a:effectLst/>
                          <a:latin typeface="Verdana"/>
                        </a:rPr>
                        <a:t>3.65 </a:t>
                      </a:r>
                      <a:r>
                        <a:rPr lang="zh-CN" altLang="en-US" sz="2000">
                          <a:effectLst/>
                          <a:latin typeface="Verdana"/>
                        </a:rPr>
                        <a:t>天</a:t>
                      </a:r>
                    </a:p>
                  </a:txBody>
                  <a:tcPr marL="9525" marR="9525" marT="9525" marB="9525">
                    <a:lnL>
                      <a:noFill/>
                    </a:lnL>
                    <a:lnR>
                      <a:noFill/>
                    </a:lnR>
                    <a:lnT>
                      <a:noFill/>
                    </a:lnT>
                    <a:lnB>
                      <a:noFill/>
                    </a:lnB>
                    <a:solidFill>
                      <a:srgbClr val="FFFFFF"/>
                    </a:solidFill>
                  </a:tcPr>
                </a:tc>
              </a:tr>
              <a:tr h="292366">
                <a:tc>
                  <a:txBody>
                    <a:bodyPr/>
                    <a:lstStyle/>
                    <a:p>
                      <a:r>
                        <a:rPr lang="en-US" altLang="zh-CN" sz="2000">
                          <a:effectLst/>
                          <a:latin typeface="Verdana"/>
                        </a:rPr>
                        <a:t>99.9%</a:t>
                      </a:r>
                    </a:p>
                  </a:txBody>
                  <a:tcPr marL="9525" marR="9525" marT="9525" marB="9525">
                    <a:lnL>
                      <a:noFill/>
                    </a:lnL>
                    <a:lnR>
                      <a:noFill/>
                    </a:lnR>
                    <a:lnT>
                      <a:noFill/>
                    </a:lnT>
                    <a:lnB>
                      <a:noFill/>
                    </a:lnB>
                    <a:solidFill>
                      <a:srgbClr val="FFFFFF"/>
                    </a:solidFill>
                  </a:tcPr>
                </a:tc>
                <a:tc>
                  <a:txBody>
                    <a:bodyPr/>
                    <a:lstStyle/>
                    <a:p>
                      <a:r>
                        <a:rPr lang="en-US" altLang="zh-CN" sz="2000">
                          <a:effectLst/>
                          <a:latin typeface="Verdana"/>
                        </a:rPr>
                        <a:t>8.76 </a:t>
                      </a:r>
                      <a:r>
                        <a:rPr lang="zh-CN" altLang="en-US" sz="2000">
                          <a:effectLst/>
                          <a:latin typeface="Verdana"/>
                        </a:rPr>
                        <a:t>小时</a:t>
                      </a:r>
                    </a:p>
                  </a:txBody>
                  <a:tcPr marL="9525" marR="9525" marT="9525" marB="9525">
                    <a:lnL>
                      <a:noFill/>
                    </a:lnL>
                    <a:lnR>
                      <a:noFill/>
                    </a:lnR>
                    <a:lnT>
                      <a:noFill/>
                    </a:lnT>
                    <a:lnB>
                      <a:noFill/>
                    </a:lnB>
                    <a:solidFill>
                      <a:srgbClr val="FFFFFF"/>
                    </a:solidFill>
                  </a:tcPr>
                </a:tc>
              </a:tr>
              <a:tr h="292366">
                <a:tc>
                  <a:txBody>
                    <a:bodyPr/>
                    <a:lstStyle/>
                    <a:p>
                      <a:r>
                        <a:rPr lang="en-US" altLang="zh-CN" sz="2000">
                          <a:effectLst/>
                          <a:latin typeface="Verdana"/>
                        </a:rPr>
                        <a:t>99.99%</a:t>
                      </a:r>
                    </a:p>
                  </a:txBody>
                  <a:tcPr marL="9525" marR="9525" marT="9525" marB="9525">
                    <a:lnL>
                      <a:noFill/>
                    </a:lnL>
                    <a:lnR>
                      <a:noFill/>
                    </a:lnR>
                    <a:lnT>
                      <a:noFill/>
                    </a:lnT>
                    <a:lnB>
                      <a:noFill/>
                    </a:lnB>
                    <a:solidFill>
                      <a:srgbClr val="FFFFFF"/>
                    </a:solidFill>
                  </a:tcPr>
                </a:tc>
                <a:tc>
                  <a:txBody>
                    <a:bodyPr/>
                    <a:lstStyle/>
                    <a:p>
                      <a:r>
                        <a:rPr lang="en-US" altLang="zh-CN" sz="2000">
                          <a:effectLst/>
                          <a:latin typeface="Verdana"/>
                        </a:rPr>
                        <a:t>50 </a:t>
                      </a:r>
                      <a:r>
                        <a:rPr lang="zh-CN" altLang="en-US" sz="2000">
                          <a:effectLst/>
                          <a:latin typeface="Verdana"/>
                        </a:rPr>
                        <a:t>分钟</a:t>
                      </a:r>
                    </a:p>
                  </a:txBody>
                  <a:tcPr marL="9525" marR="9525" marT="9525" marB="9525">
                    <a:lnL>
                      <a:noFill/>
                    </a:lnL>
                    <a:lnR>
                      <a:noFill/>
                    </a:lnR>
                    <a:lnT>
                      <a:noFill/>
                    </a:lnT>
                    <a:lnB>
                      <a:noFill/>
                    </a:lnB>
                    <a:solidFill>
                      <a:srgbClr val="FFFFFF"/>
                    </a:solidFill>
                  </a:tcPr>
                </a:tc>
              </a:tr>
              <a:tr h="292366">
                <a:tc>
                  <a:txBody>
                    <a:bodyPr/>
                    <a:lstStyle/>
                    <a:p>
                      <a:r>
                        <a:rPr lang="en-US" altLang="zh-CN" sz="2000">
                          <a:effectLst/>
                          <a:latin typeface="Verdana"/>
                        </a:rPr>
                        <a:t>99.999%</a:t>
                      </a:r>
                    </a:p>
                  </a:txBody>
                  <a:tcPr marL="9525" marR="9525" marT="9525" marB="9525">
                    <a:lnL>
                      <a:noFill/>
                    </a:lnL>
                    <a:lnR>
                      <a:noFill/>
                    </a:lnR>
                    <a:lnT>
                      <a:noFill/>
                    </a:lnT>
                    <a:lnB>
                      <a:noFill/>
                    </a:lnB>
                    <a:solidFill>
                      <a:srgbClr val="FFFFFF"/>
                    </a:solidFill>
                  </a:tcPr>
                </a:tc>
                <a:tc>
                  <a:txBody>
                    <a:bodyPr/>
                    <a:lstStyle/>
                    <a:p>
                      <a:r>
                        <a:rPr lang="en-US" altLang="zh-CN" sz="2000" dirty="0">
                          <a:effectLst/>
                          <a:latin typeface="Verdana"/>
                        </a:rPr>
                        <a:t>5 </a:t>
                      </a:r>
                      <a:r>
                        <a:rPr lang="zh-CN" altLang="en-US" sz="2000" dirty="0">
                          <a:effectLst/>
                          <a:latin typeface="Verdana"/>
                        </a:rPr>
                        <a:t>分钟</a:t>
                      </a:r>
                    </a:p>
                  </a:txBody>
                  <a:tcPr marL="9525" marR="9525" marT="9525" marB="9525">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237793351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b="1" dirty="0"/>
              <a:t>需要 </a:t>
            </a:r>
            <a:r>
              <a:rPr lang="en-US" altLang="zh-CN" b="1" dirty="0"/>
              <a:t>100% </a:t>
            </a:r>
            <a:r>
              <a:rPr lang="zh-CN" altLang="en-US" b="1" dirty="0"/>
              <a:t>可用性的应用程序</a:t>
            </a:r>
            <a:r>
              <a:rPr lang="zh-CN" altLang="en-US" b="1" dirty="0" smtClean="0"/>
              <a:t>吗？</a:t>
            </a:r>
            <a:endParaRPr lang="zh-CN" altLang="en-US" dirty="0"/>
          </a:p>
        </p:txBody>
      </p:sp>
      <p:sp>
        <p:nvSpPr>
          <p:cNvPr id="3" name="内容占位符 2"/>
          <p:cNvSpPr>
            <a:spLocks noGrp="1"/>
          </p:cNvSpPr>
          <p:nvPr>
            <p:ph idx="1"/>
          </p:nvPr>
        </p:nvSpPr>
        <p:spPr>
          <a:xfrm>
            <a:off x="457200" y="1752601"/>
            <a:ext cx="7620000" cy="1172344"/>
          </a:xfrm>
        </p:spPr>
        <p:txBody>
          <a:bodyPr/>
          <a:lstStyle/>
          <a:p>
            <a:r>
              <a:rPr lang="zh-CN" altLang="en-US" dirty="0"/>
              <a:t>在大多数情况下</a:t>
            </a:r>
            <a:r>
              <a:rPr lang="zh-CN" altLang="en-US" dirty="0" smtClean="0"/>
              <a:t>，可以</a:t>
            </a:r>
            <a:r>
              <a:rPr lang="zh-CN" altLang="en-US" dirty="0"/>
              <a:t>通过实施合理的处理和系统管理实务来实现高级别的可用性</a:t>
            </a:r>
            <a:r>
              <a:rPr lang="zh-CN" altLang="en-US" dirty="0" smtClean="0"/>
              <a:t>。当所</a:t>
            </a:r>
            <a:r>
              <a:rPr lang="zh-CN" altLang="en-US" dirty="0"/>
              <a:t>需要的越接近连续可用性</a:t>
            </a:r>
            <a:r>
              <a:rPr lang="zh-CN" altLang="en-US" dirty="0" smtClean="0"/>
              <a:t>，则必须</a:t>
            </a:r>
            <a:r>
              <a:rPr lang="zh-CN" altLang="en-US" dirty="0"/>
              <a:t>作出的投资就越大。在作出这种投资之前</a:t>
            </a:r>
            <a:r>
              <a:rPr lang="zh-CN" altLang="en-US" dirty="0" smtClean="0"/>
              <a:t>，应该确信需要</a:t>
            </a:r>
            <a:r>
              <a:rPr lang="zh-CN" altLang="en-US" dirty="0"/>
              <a:t>该级别的可用性。下列数字显示不同技术所能提高可用性的程度</a:t>
            </a:r>
            <a:r>
              <a:rPr lang="zh-CN" altLang="en-US" dirty="0" smtClean="0"/>
              <a:t>，但是需要</a:t>
            </a:r>
            <a:r>
              <a:rPr lang="zh-CN" altLang="en-US" dirty="0"/>
              <a:t>付出的成本可能会随之增加。</a:t>
            </a:r>
          </a:p>
        </p:txBody>
      </p:sp>
      <p:pic>
        <p:nvPicPr>
          <p:cNvPr id="4098" name="Picture 2" descr="确定您的可用性级别"/>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5976" y="3429000"/>
            <a:ext cx="3938216" cy="3140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2721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086729"/>
            <a:ext cx="8784976" cy="55872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9187913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smtClean="0"/>
              <a:t>系统可用性的</a:t>
            </a:r>
            <a:r>
              <a:rPr lang="zh-CN" altLang="en-US" dirty="0"/>
              <a:t>定义</a:t>
            </a:r>
          </a:p>
        </p:txBody>
      </p:sp>
      <p:sp>
        <p:nvSpPr>
          <p:cNvPr id="5" name="内容占位符 4"/>
          <p:cNvSpPr>
            <a:spLocks noGrp="1"/>
          </p:cNvSpPr>
          <p:nvPr>
            <p:ph idx="1"/>
          </p:nvPr>
        </p:nvSpPr>
        <p:spPr/>
        <p:txBody>
          <a:bodyPr/>
          <a:lstStyle/>
          <a:p>
            <a:pPr marL="342900" indent="-342900">
              <a:buFont typeface="Arial" panose="020B0604020202020204" pitchFamily="34" charset="0"/>
              <a:buChar char="•"/>
            </a:pPr>
            <a:r>
              <a:rPr lang="zh-CN" altLang="en-US" dirty="0"/>
              <a:t>在特定时间内和特定条件下系统正常工作的相应</a:t>
            </a:r>
            <a:r>
              <a:rPr lang="zh-CN" altLang="en-US" dirty="0" smtClean="0"/>
              <a:t>程度。</a:t>
            </a:r>
            <a:endParaRPr lang="zh-CN" altLang="en-US" dirty="0"/>
          </a:p>
          <a:p>
            <a:pPr marL="342900" indent="-342900">
              <a:buFont typeface="Arial" panose="020B0604020202020204" pitchFamily="34" charset="0"/>
              <a:buChar char="•"/>
            </a:pPr>
            <a:r>
              <a:rPr lang="zh-CN" altLang="en-US" dirty="0" smtClean="0"/>
              <a:t>可用性的</a:t>
            </a:r>
            <a:r>
              <a:rPr lang="zh-CN" altLang="en-US" dirty="0"/>
              <a:t>测量方式：</a:t>
            </a:r>
          </a:p>
          <a:p>
            <a:pPr marL="800100" lvl="1" indent="-342900"/>
            <a:r>
              <a:rPr lang="zh-CN" altLang="en-US" dirty="0" smtClean="0"/>
              <a:t>系统</a:t>
            </a:r>
            <a:r>
              <a:rPr lang="zh-CN" altLang="en-US" dirty="0"/>
              <a:t>的可用性</a:t>
            </a:r>
            <a:r>
              <a:rPr lang="en-US" altLang="zh-CN" dirty="0"/>
              <a:t>(availability</a:t>
            </a:r>
            <a:r>
              <a:rPr lang="en-US" altLang="zh-CN" dirty="0" smtClean="0"/>
              <a:t>)</a:t>
            </a:r>
            <a:r>
              <a:rPr lang="zh-CN" altLang="en-US" dirty="0" smtClean="0"/>
              <a:t>，即利用率。</a:t>
            </a:r>
            <a:endParaRPr lang="zh-CN" altLang="en-US" dirty="0"/>
          </a:p>
          <a:p>
            <a:pPr marL="800100" lvl="1" indent="-342900"/>
            <a:r>
              <a:rPr lang="zh-CN" altLang="en-US" dirty="0" smtClean="0"/>
              <a:t>可用性</a:t>
            </a:r>
            <a:r>
              <a:rPr lang="zh-CN" altLang="en-US" dirty="0"/>
              <a:t>的平均值即平均利用率，其计算方法为：</a:t>
            </a:r>
          </a:p>
          <a:p>
            <a:pPr marL="1485900" lvl="2" indent="-342900"/>
            <a:r>
              <a:rPr lang="en-US" altLang="zh-CN" sz="3600" dirty="0" smtClean="0"/>
              <a:t>A </a:t>
            </a:r>
            <a:r>
              <a:rPr lang="en-US" altLang="zh-CN" sz="3600" dirty="0"/>
              <a:t>= MTBF / (MTBF + MTTR)</a:t>
            </a:r>
          </a:p>
          <a:p>
            <a:pPr marL="800100" lvl="1" indent="-342900"/>
            <a:r>
              <a:rPr lang="en-US" altLang="zh-CN" dirty="0" smtClean="0"/>
              <a:t>MTBF(</a:t>
            </a:r>
            <a:r>
              <a:rPr lang="en-US" altLang="zh-CN" dirty="0" err="1" smtClean="0"/>
              <a:t>MeanTime</a:t>
            </a:r>
            <a:r>
              <a:rPr lang="en-US" altLang="zh-CN" dirty="0" smtClean="0"/>
              <a:t> </a:t>
            </a:r>
            <a:r>
              <a:rPr lang="en-US" altLang="zh-CN" dirty="0"/>
              <a:t>Between Failures)</a:t>
            </a:r>
          </a:p>
          <a:p>
            <a:pPr marL="1485900" lvl="2" indent="-342900"/>
            <a:r>
              <a:rPr lang="zh-CN" altLang="en-US" dirty="0" smtClean="0"/>
              <a:t>故障</a:t>
            </a:r>
            <a:r>
              <a:rPr lang="zh-CN" altLang="en-US" dirty="0"/>
              <a:t>间隔平均时间</a:t>
            </a:r>
          </a:p>
          <a:p>
            <a:pPr marL="800100" lvl="1" indent="-342900"/>
            <a:r>
              <a:rPr lang="en-US" altLang="zh-CN" dirty="0" smtClean="0"/>
              <a:t>MTTR(</a:t>
            </a:r>
            <a:r>
              <a:rPr lang="en-US" altLang="zh-CN" dirty="0" err="1" smtClean="0"/>
              <a:t>MeanTime</a:t>
            </a:r>
            <a:r>
              <a:rPr lang="en-US" altLang="zh-CN" dirty="0" smtClean="0"/>
              <a:t> </a:t>
            </a:r>
            <a:r>
              <a:rPr lang="en-US" altLang="zh-CN" dirty="0"/>
              <a:t>To Repair)</a:t>
            </a:r>
          </a:p>
          <a:p>
            <a:pPr marL="1485900" lvl="2" indent="-342900"/>
            <a:r>
              <a:rPr lang="zh-CN" altLang="en-US" dirty="0" smtClean="0"/>
              <a:t>系统平均修复时间</a:t>
            </a:r>
            <a:endParaRPr lang="en-US" altLang="zh-CN" dirty="0" smtClean="0"/>
          </a:p>
          <a:p>
            <a:pPr marL="342900" indent="-342900">
              <a:buFont typeface="Arial" panose="020B0604020202020204" pitchFamily="34" charset="0"/>
              <a:buChar char="•"/>
            </a:pPr>
            <a:r>
              <a:rPr lang="en-US" altLang="zh-CN" dirty="0" smtClean="0"/>
              <a:t>A=uptime/(</a:t>
            </a:r>
            <a:r>
              <a:rPr lang="en-US" altLang="zh-CN" dirty="0" err="1" smtClean="0"/>
              <a:t>uptime+downtime</a:t>
            </a:r>
            <a:r>
              <a:rPr lang="en-US" altLang="zh-CN" dirty="0" smtClean="0"/>
              <a:t>)</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414063620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系统可用性的获得</a:t>
            </a:r>
            <a:endParaRPr lang="zh-CN" altLang="en-US" dirty="0"/>
          </a:p>
        </p:txBody>
      </p:sp>
      <p:sp>
        <p:nvSpPr>
          <p:cNvPr id="3" name="内容占位符 2"/>
          <p:cNvSpPr>
            <a:spLocks noGrp="1"/>
          </p:cNvSpPr>
          <p:nvPr>
            <p:ph idx="1"/>
          </p:nvPr>
        </p:nvSpPr>
        <p:spPr>
          <a:xfrm>
            <a:off x="2195736" y="1752600"/>
            <a:ext cx="5881464" cy="4373563"/>
          </a:xfrm>
        </p:spPr>
        <p:txBody>
          <a:bodyPr/>
          <a:lstStyle/>
          <a:p>
            <a:r>
              <a:rPr kumimoji="1" lang="en-US" altLang="en-US" sz="1400" dirty="0" smtClean="0">
                <a:latin typeface="楷体_GB2312" pitchFamily="49" charset="-122"/>
                <a:ea typeface="楷体_GB2312" pitchFamily="49" charset="-122"/>
              </a:rPr>
              <a:t>                       </a:t>
            </a:r>
            <a:r>
              <a:rPr kumimoji="1" lang="zh-CN" altLang="en-US" sz="1400" dirty="0" smtClean="0">
                <a:latin typeface="楷体_GB2312" pitchFamily="49" charset="-122"/>
                <a:ea typeface="楷体_GB2312" pitchFamily="49" charset="-122"/>
              </a:rPr>
              <a:t>可用性</a:t>
            </a:r>
            <a:endParaRPr kumimoji="1" lang="en-US" altLang="en-US" sz="1400" dirty="0">
              <a:latin typeface="楷体_GB2312" pitchFamily="49" charset="-122"/>
              <a:ea typeface="楷体_GB2312" pitchFamily="49" charset="-122"/>
            </a:endParaRPr>
          </a:p>
          <a:p>
            <a:r>
              <a:rPr kumimoji="1" lang="zh-CN" altLang="en-US" sz="1400" dirty="0">
                <a:latin typeface="楷体_GB2312" pitchFamily="49" charset="-122"/>
                <a:ea typeface="楷体_GB2312" pitchFamily="49" charset="-122"/>
              </a:rPr>
              <a:t>          ┌──────┴──────┐</a:t>
            </a:r>
          </a:p>
          <a:p>
            <a:r>
              <a:rPr kumimoji="1" lang="zh-CN"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容错性</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完美性</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  (</a:t>
            </a:r>
            <a:r>
              <a:rPr kumimoji="1" lang="en-US" altLang="zh-CN" sz="1400" dirty="0">
                <a:latin typeface="楷体_GB2312" pitchFamily="49" charset="-122"/>
                <a:ea typeface="楷体_GB2312" pitchFamily="49" charset="-122"/>
              </a:rPr>
              <a:t>fault tolerance)              (perfection)</a:t>
            </a:r>
          </a:p>
          <a:p>
            <a:r>
              <a:rPr kumimoji="1" lang="en-US" altLang="zh-CN" sz="1400" dirty="0">
                <a:latin typeface="楷体_GB2312" pitchFamily="49" charset="-122"/>
                <a:ea typeface="楷体_GB2312" pitchFamily="49" charset="-122"/>
              </a:rPr>
              <a:t>          │                  ┌───┴───┐</a:t>
            </a:r>
          </a:p>
          <a:p>
            <a:r>
              <a:rPr kumimoji="1" lang="en-US" altLang="zh-CN"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冗余技术</a:t>
            </a:r>
            <a:r>
              <a:rPr kumimoji="1" lang="en-US" altLang="en-US" sz="1400" dirty="0">
                <a:latin typeface="楷体_GB2312" pitchFamily="49" charset="-122"/>
                <a:ea typeface="楷体_GB2312" pitchFamily="49" charset="-122"/>
              </a:rPr>
              <a:t>─┬</a:t>
            </a:r>
            <a:r>
              <a:rPr kumimoji="1" lang="en-US" altLang="en-US" sz="1400" dirty="0" err="1">
                <a:latin typeface="楷体_GB2312" pitchFamily="49" charset="-122"/>
                <a:ea typeface="楷体_GB2312" pitchFamily="49" charset="-122"/>
              </a:rPr>
              <a:t>硬件冗余</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完美硬件</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完美软件</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a:t>
            </a:r>
            <a:r>
              <a:rPr kumimoji="1" lang="en-US" altLang="zh-CN" sz="1400" dirty="0">
                <a:latin typeface="楷体_GB2312" pitchFamily="49" charset="-122"/>
                <a:ea typeface="楷体_GB2312" pitchFamily="49" charset="-122"/>
              </a:rPr>
              <a:t>redundancy)├</a:t>
            </a:r>
            <a:r>
              <a:rPr kumimoji="1" lang="en-US" altLang="en-US" sz="1400" dirty="0" err="1">
                <a:latin typeface="楷体_GB2312" pitchFamily="49" charset="-122"/>
                <a:ea typeface="楷体_GB2312" pitchFamily="49" charset="-122"/>
              </a:rPr>
              <a:t>软件冗余</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整机完美性</a:t>
            </a:r>
            <a:r>
              <a:rPr kumimoji="1" lang="en-US" altLang="en-US" sz="1400" dirty="0">
                <a:latin typeface="楷体_GB2312" pitchFamily="49" charset="-122"/>
                <a:ea typeface="楷体_GB2312" pitchFamily="49" charset="-122"/>
              </a:rPr>
              <a:t>      │</a:t>
            </a:r>
          </a:p>
          <a:p>
            <a:r>
              <a:rPr kumimoji="1" lang="en-US" altLang="en-US" sz="1400" dirty="0">
                <a:latin typeface="楷体_GB2312" pitchFamily="49" charset="-122"/>
                <a:ea typeface="楷体_GB2312" pitchFamily="49" charset="-122"/>
              </a:rPr>
              <a:t>    |       ├</a:t>
            </a:r>
            <a:r>
              <a:rPr kumimoji="1" lang="en-US" altLang="en-US" sz="1400" dirty="0" err="1">
                <a:latin typeface="楷体_GB2312" pitchFamily="49" charset="-122"/>
                <a:ea typeface="楷体_GB2312" pitchFamily="49" charset="-122"/>
              </a:rPr>
              <a:t>时间冗余</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部件完美性</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可信软件</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    |       └</a:t>
            </a:r>
            <a:r>
              <a:rPr kumimoji="1" lang="en-US" altLang="en-US" sz="1400" dirty="0" err="1">
                <a:latin typeface="楷体_GB2312" pitchFamily="49" charset="-122"/>
                <a:ea typeface="楷体_GB2312" pitchFamily="49" charset="-122"/>
              </a:rPr>
              <a:t>信息冗余</a:t>
            </a:r>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器件完美性</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    |                         |</a:t>
            </a:r>
          </a:p>
          <a:p>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静态冗余</a:t>
            </a:r>
            <a:r>
              <a:rPr kumimoji="1" lang="zh-CN" altLang="en-US" sz="1400" dirty="0">
                <a:latin typeface="楷体_GB2312" pitchFamily="49" charset="-122"/>
                <a:ea typeface="楷体_GB2312" pitchFamily="49" charset="-122"/>
              </a:rPr>
              <a:t>（部件冗余）       可用硬件</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动态重组</a:t>
            </a:r>
            <a:endParaRPr kumimoji="1" lang="en-US" altLang="en-US" sz="1400" dirty="0">
              <a:latin typeface="楷体_GB2312" pitchFamily="49" charset="-122"/>
              <a:ea typeface="楷体_GB2312" pitchFamily="49" charset="-122"/>
            </a:endParaRPr>
          </a:p>
          <a:p>
            <a:r>
              <a:rPr kumimoji="1" lang="en-US" altLang="en-US" sz="1400" dirty="0">
                <a:latin typeface="楷体_GB2312" pitchFamily="49" charset="-122"/>
                <a:ea typeface="楷体_GB2312" pitchFamily="49" charset="-122"/>
              </a:rPr>
              <a:t>    |--</a:t>
            </a:r>
            <a:r>
              <a:rPr kumimoji="1" lang="en-US" altLang="en-US" sz="1400" dirty="0" err="1">
                <a:latin typeface="楷体_GB2312" pitchFamily="49" charset="-122"/>
                <a:ea typeface="楷体_GB2312" pitchFamily="49" charset="-122"/>
              </a:rPr>
              <a:t>被动重组</a:t>
            </a:r>
            <a:r>
              <a:rPr kumimoji="1" lang="zh-CN" altLang="en-US" sz="1400" dirty="0">
                <a:latin typeface="楷体_GB2312" pitchFamily="49" charset="-122"/>
                <a:ea typeface="楷体_GB2312" pitchFamily="49" charset="-122"/>
              </a:rPr>
              <a:t>（</a:t>
            </a:r>
            <a:r>
              <a:rPr kumimoji="1" lang="en-US" altLang="en-US" sz="1400" dirty="0" err="1">
                <a:latin typeface="楷体_GB2312" pitchFamily="49" charset="-122"/>
                <a:ea typeface="楷体_GB2312" pitchFamily="49" charset="-122"/>
              </a:rPr>
              <a:t>后备</a:t>
            </a:r>
            <a:r>
              <a:rPr kumimoji="1" lang="en-US" altLang="en-US" sz="1400" dirty="0">
                <a:latin typeface="楷体_GB2312" pitchFamily="49" charset="-122"/>
                <a:ea typeface="楷体_GB2312" pitchFamily="49" charset="-122"/>
              </a:rPr>
              <a:t> </a:t>
            </a:r>
            <a:r>
              <a:rPr kumimoji="1" lang="en-US" altLang="zh-CN" sz="1400" dirty="0">
                <a:latin typeface="楷体_GB2312" pitchFamily="49" charset="-122"/>
                <a:ea typeface="楷体_GB2312" pitchFamily="49" charset="-122"/>
              </a:rPr>
              <a:t>stand-by</a:t>
            </a:r>
            <a:r>
              <a:rPr kumimoji="1" lang="zh-CN" altLang="en-US" sz="1400" dirty="0">
                <a:latin typeface="楷体_GB2312" pitchFamily="49" charset="-122"/>
                <a:ea typeface="楷体_GB2312" pitchFamily="49" charset="-122"/>
              </a:rPr>
              <a:t>）</a:t>
            </a:r>
          </a:p>
          <a:p>
            <a:r>
              <a:rPr kumimoji="1" lang="zh-CN" altLang="en-US" sz="1400" dirty="0">
                <a:latin typeface="楷体_GB2312" pitchFamily="49" charset="-122"/>
                <a:ea typeface="楷体_GB2312" pitchFamily="49" charset="-122"/>
              </a:rPr>
              <a:t>    </a:t>
            </a:r>
            <a:r>
              <a:rPr kumimoji="1" lang="en-US" altLang="zh-CN" sz="1400" dirty="0">
                <a:latin typeface="楷体_GB2312" pitchFamily="49" charset="-122"/>
                <a:ea typeface="楷体_GB2312" pitchFamily="49" charset="-122"/>
              </a:rPr>
              <a:t>|--</a:t>
            </a:r>
            <a:r>
              <a:rPr kumimoji="1" lang="en-US" altLang="en-US" sz="1400" dirty="0" err="1">
                <a:latin typeface="楷体_GB2312" pitchFamily="49" charset="-122"/>
                <a:ea typeface="楷体_GB2312" pitchFamily="49" charset="-122"/>
              </a:rPr>
              <a:t>主动重组</a:t>
            </a:r>
            <a:r>
              <a:rPr kumimoji="1" lang="zh-CN" altLang="en-US" sz="1400" dirty="0">
                <a:latin typeface="楷体_GB2312" pitchFamily="49" charset="-122"/>
                <a:ea typeface="楷体_GB2312" pitchFamily="49" charset="-122"/>
              </a:rPr>
              <a:t>（</a:t>
            </a:r>
            <a:r>
              <a:rPr kumimoji="1" lang="en-US" altLang="en-US" sz="1400" dirty="0" err="1">
                <a:latin typeface="楷体_GB2312" pitchFamily="49" charset="-122"/>
                <a:ea typeface="楷体_GB2312" pitchFamily="49" charset="-122"/>
              </a:rPr>
              <a:t>优美降级</a:t>
            </a:r>
            <a:r>
              <a:rPr kumimoji="1" lang="en-US" altLang="en-US" sz="1400" dirty="0">
                <a:latin typeface="楷体_GB2312" pitchFamily="49" charset="-122"/>
                <a:ea typeface="楷体_GB2312" pitchFamily="49" charset="-122"/>
              </a:rPr>
              <a:t> </a:t>
            </a:r>
            <a:r>
              <a:rPr kumimoji="1" lang="en-US" altLang="zh-CN" sz="1400" dirty="0">
                <a:latin typeface="楷体_GB2312" pitchFamily="49" charset="-122"/>
                <a:ea typeface="楷体_GB2312" pitchFamily="49" charset="-122"/>
              </a:rPr>
              <a:t>graceful degradation)</a:t>
            </a:r>
          </a:p>
          <a:p>
            <a:endParaRPr lang="zh-CN" altLang="en-US" sz="1400" dirty="0"/>
          </a:p>
        </p:txBody>
      </p:sp>
    </p:spTree>
    <p:extLst>
      <p:ext uri="{BB962C8B-B14F-4D97-AF65-F5344CB8AC3E}">
        <p14:creationId xmlns:p14="http://schemas.microsoft.com/office/powerpoint/2010/main" val="262254238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完美性与避错技术</a:t>
            </a:r>
          </a:p>
        </p:txBody>
      </p:sp>
      <p:sp>
        <p:nvSpPr>
          <p:cNvPr id="3" name="内容占位符 2"/>
          <p:cNvSpPr>
            <a:spLocks noGrp="1"/>
          </p:cNvSpPr>
          <p:nvPr>
            <p:ph idx="1"/>
          </p:nvPr>
        </p:nvSpPr>
        <p:spPr/>
        <p:txBody>
          <a:bodyPr/>
          <a:lstStyle/>
          <a:p>
            <a:r>
              <a:rPr lang="zh-CN" altLang="en-US" dirty="0"/>
              <a:t>完美性追求一种避错技术，即避免出错。要求组成系统的各个部件、器件具有</a:t>
            </a:r>
            <a:r>
              <a:rPr lang="zh-CN" altLang="en-US" dirty="0" smtClean="0"/>
              <a:t>高可用性，不</a:t>
            </a:r>
            <a:r>
              <a:rPr lang="zh-CN" altLang="en-US" dirty="0"/>
              <a:t>允许出错，或者出错率降至最低。</a:t>
            </a:r>
          </a:p>
          <a:p>
            <a:endParaRPr lang="en-US" altLang="zh-CN" dirty="0" smtClean="0"/>
          </a:p>
          <a:p>
            <a:pPr marL="342900" indent="-342900">
              <a:buFont typeface="Arial" panose="020B0604020202020204" pitchFamily="34" charset="0"/>
              <a:buChar char="•"/>
            </a:pPr>
            <a:r>
              <a:rPr lang="zh-CN" altLang="en-US" dirty="0"/>
              <a:t>硬件</a:t>
            </a:r>
            <a:r>
              <a:rPr lang="zh-CN" altLang="en-US" dirty="0" smtClean="0"/>
              <a:t>的可用性与</a:t>
            </a:r>
            <a:r>
              <a:rPr lang="zh-CN" altLang="en-US" dirty="0"/>
              <a:t>完美性</a:t>
            </a:r>
          </a:p>
          <a:p>
            <a:pPr marL="800100" lvl="1" indent="-342900"/>
            <a:r>
              <a:rPr lang="zh-CN" altLang="en-US" dirty="0" smtClean="0"/>
              <a:t>指</a:t>
            </a:r>
            <a:r>
              <a:rPr lang="zh-CN" altLang="en-US" dirty="0"/>
              <a:t>元器件的完美性、部件的完美性、整机与系统的完美性 </a:t>
            </a:r>
          </a:p>
          <a:p>
            <a:pPr marL="342900" indent="-342900">
              <a:buFont typeface="Arial" panose="020B0604020202020204" pitchFamily="34" charset="0"/>
              <a:buChar char="•"/>
            </a:pPr>
            <a:r>
              <a:rPr lang="zh-CN" altLang="en-US" dirty="0"/>
              <a:t>软件</a:t>
            </a:r>
            <a:r>
              <a:rPr lang="zh-CN" altLang="en-US" dirty="0" smtClean="0"/>
              <a:t>的可用性与</a:t>
            </a:r>
            <a:r>
              <a:rPr lang="zh-CN" altLang="en-US" dirty="0"/>
              <a:t>完美性是指软件的正确性、</a:t>
            </a:r>
          </a:p>
          <a:p>
            <a:pPr marL="800100" lvl="1" indent="-342900"/>
            <a:r>
              <a:rPr lang="zh-CN" altLang="en-US" dirty="0" smtClean="0"/>
              <a:t>完美性</a:t>
            </a:r>
            <a:r>
              <a:rPr lang="zh-CN" altLang="en-US" dirty="0"/>
              <a:t>、兼容性。 </a:t>
            </a:r>
          </a:p>
          <a:p>
            <a:endParaRPr lang="zh-CN" altLang="en-US" dirty="0"/>
          </a:p>
        </p:txBody>
      </p:sp>
    </p:spTree>
    <p:extLst>
      <p:ext uri="{BB962C8B-B14F-4D97-AF65-F5344CB8AC3E}">
        <p14:creationId xmlns:p14="http://schemas.microsoft.com/office/powerpoint/2010/main" val="31273005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容错性与容错技术</a:t>
            </a:r>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容错技术：在一定程度上容忍故障的技术</a:t>
            </a:r>
          </a:p>
          <a:p>
            <a:pPr marL="342900" indent="-342900">
              <a:buFont typeface="Arial" panose="020B0604020202020204" pitchFamily="34" charset="0"/>
              <a:buChar char="•"/>
            </a:pPr>
            <a:r>
              <a:rPr lang="zh-CN" altLang="en-US" dirty="0"/>
              <a:t>容错系统：采用容错技术的系统</a:t>
            </a:r>
          </a:p>
          <a:p>
            <a:pPr marL="800100" lvl="1" indent="-342900"/>
            <a:r>
              <a:rPr lang="zh-CN" altLang="en-US" dirty="0" smtClean="0"/>
              <a:t>当</a:t>
            </a:r>
            <a:r>
              <a:rPr lang="zh-CN" altLang="en-US" dirty="0"/>
              <a:t>系统因某种原因出错或者失效，系统能够继续工作，程序能够继续运行，不会因计算机故障而中止或被修改，执行结果也不包含系统中故障引起的差错。</a:t>
            </a:r>
          </a:p>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zh-CN" altLang="en-US" dirty="0" smtClean="0"/>
              <a:t>容错</a:t>
            </a:r>
            <a:r>
              <a:rPr lang="zh-CN" altLang="en-US" dirty="0"/>
              <a:t>技术也称为故障掩盖技术</a:t>
            </a:r>
            <a:r>
              <a:rPr lang="en-US" altLang="zh-CN" dirty="0"/>
              <a:t>(fault masking)</a:t>
            </a:r>
            <a:r>
              <a:rPr lang="zh-CN" altLang="en-US" dirty="0"/>
              <a:t>。 </a:t>
            </a:r>
          </a:p>
        </p:txBody>
      </p:sp>
    </p:spTree>
    <p:extLst>
      <p:ext uri="{BB962C8B-B14F-4D97-AF65-F5344CB8AC3E}">
        <p14:creationId xmlns:p14="http://schemas.microsoft.com/office/powerpoint/2010/main" val="160785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常见的数据存储</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r>
              <a:rPr lang="zh-CN" altLang="en-US" dirty="0" smtClean="0">
                <a:latin typeface="微软雅黑" pitchFamily="34" charset="-122"/>
                <a:ea typeface="微软雅黑" pitchFamily="34" charset="-122"/>
              </a:rPr>
              <a:t>传统的数据库系统</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Oracle</a:t>
            </a:r>
          </a:p>
          <a:p>
            <a:pPr lvl="1"/>
            <a:r>
              <a:rPr lang="en-US" altLang="zh-CN" dirty="0" smtClean="0">
                <a:latin typeface="微软雅黑" pitchFamily="34" charset="-122"/>
                <a:ea typeface="微软雅黑" pitchFamily="34" charset="-122"/>
              </a:rPr>
              <a:t>DB2</a:t>
            </a:r>
            <a:r>
              <a:rPr lang="zh-CN" altLang="en-US" dirty="0" smtClean="0">
                <a:latin typeface="微软雅黑" pitchFamily="34" charset="-122"/>
                <a:ea typeface="微软雅黑" pitchFamily="34" charset="-122"/>
              </a:rPr>
              <a:t>、</a:t>
            </a:r>
            <a:r>
              <a:rPr lang="en-US" altLang="zh-CN" dirty="0" smtClean="0">
                <a:latin typeface="微软雅黑" pitchFamily="34" charset="-122"/>
                <a:ea typeface="微软雅黑" pitchFamily="34" charset="-122"/>
              </a:rPr>
              <a:t>SQL Server</a:t>
            </a:r>
          </a:p>
          <a:p>
            <a:pPr lvl="1"/>
            <a:r>
              <a:rPr lang="en-US" altLang="zh-CN" dirty="0" smtClean="0">
                <a:latin typeface="微软雅黑" pitchFamily="34" charset="-122"/>
                <a:ea typeface="微软雅黑" pitchFamily="34" charset="-122"/>
              </a:rPr>
              <a:t>MySQL</a:t>
            </a:r>
            <a:r>
              <a:rPr lang="zh-CN" altLang="en-US" dirty="0" smtClean="0">
                <a:latin typeface="微软雅黑" pitchFamily="34" charset="-122"/>
                <a:ea typeface="微软雅黑" pitchFamily="34" charset="-122"/>
              </a:rPr>
              <a:t>、</a:t>
            </a:r>
            <a:r>
              <a:rPr lang="en-US" altLang="zh-CN" dirty="0" err="1" smtClean="0">
                <a:latin typeface="微软雅黑" pitchFamily="34" charset="-122"/>
                <a:ea typeface="微软雅黑" pitchFamily="34" charset="-122"/>
              </a:rPr>
              <a:t>PosgreSQL</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分布式数据库</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rPr>
              <a:t>Google Spanner &amp; </a:t>
            </a:r>
            <a:r>
              <a:rPr lang="en-US" altLang="zh-CN" dirty="0" err="1" smtClean="0">
                <a:latin typeface="微软雅黑" pitchFamily="34" charset="-122"/>
                <a:ea typeface="微软雅黑" pitchFamily="34" charset="-122"/>
              </a:rPr>
              <a:t>BigTable</a:t>
            </a:r>
            <a:r>
              <a:rPr lang="en-US" altLang="zh-CN" dirty="0" smtClean="0">
                <a:latin typeface="微软雅黑" pitchFamily="34" charset="-122"/>
                <a:ea typeface="微软雅黑" pitchFamily="34" charset="-122"/>
              </a:rPr>
              <a:t> &amp; </a:t>
            </a:r>
            <a:r>
              <a:rPr lang="en-US" altLang="zh-CN" dirty="0" err="1" smtClean="0">
                <a:latin typeface="微软雅黑" pitchFamily="34" charset="-122"/>
                <a:ea typeface="微软雅黑" pitchFamily="34" charset="-122"/>
              </a:rPr>
              <a:t>MegaStore</a:t>
            </a:r>
            <a:endParaRPr lang="en-US" altLang="zh-CN" dirty="0" smtClean="0">
              <a:latin typeface="微软雅黑" pitchFamily="34" charset="-122"/>
              <a:ea typeface="微软雅黑" pitchFamily="34" charset="-122"/>
            </a:endParaRPr>
          </a:p>
          <a:p>
            <a:pPr lvl="1"/>
            <a:r>
              <a:rPr lang="en-US" altLang="zh-CN" dirty="0" err="1" smtClean="0">
                <a:latin typeface="微软雅黑" pitchFamily="34" charset="-122"/>
                <a:ea typeface="微软雅黑" pitchFamily="34" charset="-122"/>
              </a:rPr>
              <a:t>OceanBase</a:t>
            </a:r>
            <a:r>
              <a:rPr lang="zh-CN" altLang="en-US" dirty="0" smtClean="0">
                <a:latin typeface="微软雅黑" pitchFamily="34" charset="-122"/>
                <a:ea typeface="微软雅黑" pitchFamily="34" charset="-122"/>
              </a:rPr>
              <a:t>、</a:t>
            </a:r>
            <a:r>
              <a:rPr lang="en-US" altLang="zh-CN" dirty="0" err="1" smtClean="0">
                <a:latin typeface="微软雅黑" pitchFamily="34" charset="-122"/>
                <a:ea typeface="微软雅黑" pitchFamily="34" charset="-122"/>
              </a:rPr>
              <a:t>Hbase</a:t>
            </a:r>
            <a:endParaRPr lang="en-US" altLang="zh-CN"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缓存服务器 ＆ </a:t>
            </a:r>
            <a:r>
              <a:rPr lang="en-US" altLang="zh-CN" dirty="0" err="1" smtClean="0">
                <a:latin typeface="微软雅黑" pitchFamily="34" charset="-122"/>
                <a:ea typeface="微软雅黑" pitchFamily="34" charset="-122"/>
              </a:rPr>
              <a:t>KeyValue</a:t>
            </a:r>
            <a:r>
              <a:rPr lang="en-US" altLang="zh-CN" dirty="0" smtClean="0">
                <a:latin typeface="微软雅黑" pitchFamily="34" charset="-122"/>
                <a:ea typeface="微软雅黑" pitchFamily="34" charset="-122"/>
              </a:rPr>
              <a:t> Store</a:t>
            </a:r>
          </a:p>
          <a:p>
            <a:pPr lvl="1"/>
            <a:r>
              <a:rPr lang="en-US" altLang="zh-CN" dirty="0" err="1" smtClean="0">
                <a:latin typeface="微软雅黑" pitchFamily="34" charset="-122"/>
                <a:ea typeface="微软雅黑" pitchFamily="34" charset="-122"/>
              </a:rPr>
              <a:t>Tair</a:t>
            </a:r>
            <a:endParaRPr lang="en-US" altLang="zh-CN" dirty="0" smtClean="0">
              <a:latin typeface="微软雅黑" pitchFamily="34" charset="-122"/>
              <a:ea typeface="微软雅黑" pitchFamily="34" charset="-122"/>
            </a:endParaRPr>
          </a:p>
          <a:p>
            <a:pPr lvl="1"/>
            <a:r>
              <a:rPr lang="en-US" altLang="zh-CN" dirty="0" err="1" smtClean="0">
                <a:latin typeface="微软雅黑" pitchFamily="34" charset="-122"/>
                <a:ea typeface="微软雅黑" pitchFamily="34" charset="-122"/>
              </a:rPr>
              <a:t>Memcached</a:t>
            </a:r>
            <a:endParaRPr lang="en-US" altLang="zh-CN" dirty="0" smtClean="0">
              <a:latin typeface="微软雅黑" pitchFamily="34" charset="-122"/>
              <a:ea typeface="微软雅黑" pitchFamily="34" charset="-122"/>
            </a:endParaRPr>
          </a:p>
          <a:p>
            <a:pPr lvl="1"/>
            <a:r>
              <a:rPr lang="en-US" altLang="zh-CN" dirty="0" err="1" smtClean="0">
                <a:latin typeface="微软雅黑" pitchFamily="34" charset="-122"/>
                <a:ea typeface="微软雅黑" pitchFamily="34" charset="-122"/>
              </a:rPr>
              <a:t>Redis</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2157421546"/>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容错性与容错技术</a:t>
            </a:r>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冗余技术是容错技术的重要结构，它以增加资源的办法</a:t>
            </a:r>
            <a:r>
              <a:rPr lang="zh-CN" altLang="en-US" dirty="0" smtClean="0"/>
              <a:t>换取可用性。</a:t>
            </a:r>
            <a:r>
              <a:rPr lang="zh-CN" altLang="en-US" dirty="0"/>
              <a:t>由于资源的不同，冗余技术分为硬件冗余、软件冗余、时间冗余和信息冗余。资源与成本按线性增加，而故障概率则可按对数规律下降</a:t>
            </a:r>
            <a:r>
              <a:rPr lang="zh-CN" altLang="en-US" dirty="0" smtClean="0"/>
              <a:t>。</a:t>
            </a:r>
            <a:endParaRPr lang="en-US" altLang="zh-CN" dirty="0" smtClean="0"/>
          </a:p>
          <a:p>
            <a:pPr marL="342900" indent="-342900">
              <a:buFont typeface="Arial" panose="020B0604020202020204" pitchFamily="34" charset="0"/>
              <a:buChar char="•"/>
            </a:pPr>
            <a:endParaRPr lang="zh-CN" altLang="en-US" dirty="0"/>
          </a:p>
          <a:p>
            <a:pPr marL="342900" indent="-342900">
              <a:buFont typeface="Arial" panose="020B0604020202020204" pitchFamily="34" charset="0"/>
              <a:buChar char="•"/>
            </a:pPr>
            <a:r>
              <a:rPr lang="zh-CN" altLang="en-US" dirty="0" smtClean="0"/>
              <a:t>冗余</a:t>
            </a:r>
            <a:r>
              <a:rPr lang="zh-CN" altLang="en-US" dirty="0"/>
              <a:t>要消耗资源，应当</a:t>
            </a:r>
            <a:r>
              <a:rPr lang="zh-CN" altLang="en-US" dirty="0" smtClean="0"/>
              <a:t>在可用性与</a:t>
            </a:r>
            <a:r>
              <a:rPr lang="zh-CN" altLang="en-US" dirty="0"/>
              <a:t>资源消耗之间进行权衡和折衷。</a:t>
            </a:r>
          </a:p>
          <a:p>
            <a:endParaRPr lang="zh-CN" altLang="en-US" dirty="0"/>
          </a:p>
        </p:txBody>
      </p:sp>
    </p:spTree>
    <p:extLst>
      <p:ext uri="{BB962C8B-B14F-4D97-AF65-F5344CB8AC3E}">
        <p14:creationId xmlns:p14="http://schemas.microsoft.com/office/powerpoint/2010/main" val="234049818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双</a:t>
            </a:r>
            <a:r>
              <a:rPr lang="en-US" altLang="zh-CN" dirty="0"/>
              <a:t>CPU</a:t>
            </a:r>
            <a:r>
              <a:rPr lang="zh-CN" altLang="en-US" dirty="0"/>
              <a:t>容错</a:t>
            </a:r>
            <a:r>
              <a:rPr lang="zh-CN" altLang="en-US" dirty="0" smtClean="0"/>
              <a:t>系统</a:t>
            </a:r>
            <a:endParaRPr lang="zh-CN" altLang="en-US" dirty="0"/>
          </a:p>
        </p:txBody>
      </p:sp>
      <p:sp>
        <p:nvSpPr>
          <p:cNvPr id="3" name="内容占位符 2"/>
          <p:cNvSpPr>
            <a:spLocks noGrp="1"/>
          </p:cNvSpPr>
          <p:nvPr>
            <p:ph idx="1"/>
          </p:nvPr>
        </p:nvSpPr>
        <p:spPr/>
        <p:txBody>
          <a:bodyPr/>
          <a:lstStyle/>
          <a:p>
            <a:r>
              <a:rPr lang="zh-CN" altLang="en-US" dirty="0"/>
              <a:t>当一个 </a:t>
            </a:r>
            <a:r>
              <a:rPr lang="en-US" altLang="zh-CN" dirty="0"/>
              <a:t>CPU</a:t>
            </a:r>
            <a:r>
              <a:rPr lang="zh-CN" altLang="en-US" dirty="0"/>
              <a:t>板出现故障时，另一个 </a:t>
            </a:r>
            <a:r>
              <a:rPr lang="en-US" altLang="zh-CN" dirty="0"/>
              <a:t>CPU</a:t>
            </a:r>
            <a:r>
              <a:rPr lang="zh-CN" altLang="en-US" dirty="0"/>
              <a:t>保持继续运行。这个过程对用户是透明的，系统没有受到丝毫影响，更不会引起交易的丢失，充分保证数据的一致性和完整性。系统的容错结构能够提供系统连续运行的能力，任何单点故障不会引起系统停机，系统提供在线的维护诊断工具可在应用继续运转的情况下修复单点故障。 </a:t>
            </a:r>
          </a:p>
          <a:p>
            <a:endParaRPr lang="zh-CN" altLang="en-US" dirty="0"/>
          </a:p>
        </p:txBody>
      </p:sp>
    </p:spTree>
    <p:extLst>
      <p:ext uri="{BB962C8B-B14F-4D97-AF65-F5344CB8AC3E}">
        <p14:creationId xmlns:p14="http://schemas.microsoft.com/office/powerpoint/2010/main" val="413010703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冗余类型</a:t>
            </a:r>
          </a:p>
        </p:txBody>
      </p:sp>
      <p:sp>
        <p:nvSpPr>
          <p:cNvPr id="3" name="内容占位符 2"/>
          <p:cNvSpPr>
            <a:spLocks noGrp="1"/>
          </p:cNvSpPr>
          <p:nvPr>
            <p:ph idx="1"/>
          </p:nvPr>
        </p:nvSpPr>
        <p:spPr/>
        <p:txBody>
          <a:bodyPr/>
          <a:lstStyle/>
          <a:p>
            <a:r>
              <a:rPr lang="en-US" altLang="zh-CN" dirty="0"/>
              <a:t>1.</a:t>
            </a:r>
            <a:r>
              <a:rPr lang="zh-CN" altLang="en-US" dirty="0"/>
              <a:t>硬件冗余：</a:t>
            </a:r>
          </a:p>
          <a:p>
            <a:r>
              <a:rPr lang="zh-CN" altLang="en-US" dirty="0"/>
              <a:t>  增加线路、设备、部件，形成备份。</a:t>
            </a:r>
          </a:p>
          <a:p>
            <a:r>
              <a:rPr lang="en-US" altLang="zh-CN" dirty="0"/>
              <a:t>2.</a:t>
            </a:r>
            <a:r>
              <a:rPr lang="zh-CN" altLang="en-US" dirty="0"/>
              <a:t>软件冗余：</a:t>
            </a:r>
          </a:p>
          <a:p>
            <a:r>
              <a:rPr lang="zh-CN" altLang="en-US" dirty="0"/>
              <a:t>  增加程序，一个程序分别用几种途径编写，</a:t>
            </a:r>
          </a:p>
          <a:p>
            <a:r>
              <a:rPr lang="zh-CN" altLang="en-US" dirty="0"/>
              <a:t>  按一定方式执行，分段或多种表决。</a:t>
            </a:r>
          </a:p>
          <a:p>
            <a:r>
              <a:rPr lang="en-US" altLang="zh-CN" dirty="0"/>
              <a:t>3.</a:t>
            </a:r>
            <a:r>
              <a:rPr lang="zh-CN" altLang="en-US" dirty="0"/>
              <a:t>时间冗余：</a:t>
            </a:r>
          </a:p>
          <a:p>
            <a:r>
              <a:rPr lang="zh-CN" altLang="en-US" dirty="0"/>
              <a:t>  指令重复执行，程序回卷技术。</a:t>
            </a:r>
          </a:p>
          <a:p>
            <a:r>
              <a:rPr lang="en-US" altLang="zh-CN" dirty="0"/>
              <a:t>4.</a:t>
            </a:r>
            <a:r>
              <a:rPr lang="zh-CN" altLang="en-US" dirty="0"/>
              <a:t>信息冗余：</a:t>
            </a:r>
          </a:p>
          <a:p>
            <a:r>
              <a:rPr lang="zh-CN" altLang="en-US" dirty="0"/>
              <a:t>  增加信息数据位数，检错、纠错。</a:t>
            </a:r>
          </a:p>
          <a:p>
            <a:endParaRPr lang="zh-CN" altLang="en-US" dirty="0"/>
          </a:p>
        </p:txBody>
      </p:sp>
    </p:spTree>
    <p:extLst>
      <p:ext uri="{BB962C8B-B14F-4D97-AF65-F5344CB8AC3E}">
        <p14:creationId xmlns:p14="http://schemas.microsoft.com/office/powerpoint/2010/main" val="37297705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8147248" cy="1371600"/>
          </a:xfrm>
        </p:spPr>
        <p:txBody>
          <a:bodyPr>
            <a:normAutofit/>
          </a:bodyPr>
          <a:lstStyle/>
          <a:p>
            <a:r>
              <a:rPr lang="zh-CN" altLang="en-US" dirty="0"/>
              <a:t>容错系统工作</a:t>
            </a:r>
            <a:r>
              <a:rPr lang="zh-CN" altLang="en-US" dirty="0" smtClean="0"/>
              <a:t>方式</a:t>
            </a:r>
            <a:r>
              <a:rPr lang="en-US" altLang="zh-CN" dirty="0"/>
              <a:t/>
            </a:r>
            <a:br>
              <a:rPr lang="en-US" altLang="zh-CN" dirty="0"/>
            </a:br>
            <a:r>
              <a:rPr lang="zh-CN" altLang="en-US" dirty="0"/>
              <a:t>自动</a:t>
            </a:r>
            <a:r>
              <a:rPr lang="zh-CN" altLang="en-US" dirty="0" smtClean="0"/>
              <a:t>侦测</a:t>
            </a:r>
            <a:r>
              <a:rPr lang="en-US" altLang="zh-CN" dirty="0"/>
              <a:t>(Auto-Detect</a:t>
            </a:r>
            <a:r>
              <a:rPr lang="en-US" altLang="zh-CN" dirty="0" smtClean="0"/>
              <a:t>)</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自动侦测</a:t>
            </a:r>
            <a:r>
              <a:rPr lang="en-US" altLang="zh-CN" dirty="0"/>
              <a:t>(Auto-Detect)</a:t>
            </a:r>
          </a:p>
          <a:p>
            <a:r>
              <a:rPr lang="en-US" altLang="zh-CN" dirty="0"/>
              <a:t>    </a:t>
            </a:r>
            <a:r>
              <a:rPr lang="zh-CN" altLang="en-US" dirty="0"/>
              <a:t>通过专用的冗余侦测线路和软件判断系统运行情况，发现可能的错误和故障，进行严谨的判断与分析。确认主机出错后，启动后备系统。</a:t>
            </a:r>
          </a:p>
          <a:p>
            <a:r>
              <a:rPr lang="zh-CN" altLang="en-US" dirty="0"/>
              <a:t>    侦测程序需要检查主机硬件（处理器与外设部件）、主机网络、操作系统、数据库、重要应用程序、外部存储子系统（如磁盘阵列）等</a:t>
            </a:r>
            <a:r>
              <a:rPr lang="zh-CN" altLang="en-US" dirty="0" smtClean="0"/>
              <a:t>。</a:t>
            </a:r>
            <a:endParaRPr lang="en-US" altLang="zh-CN" dirty="0" smtClean="0"/>
          </a:p>
          <a:p>
            <a:endParaRPr lang="en-US" altLang="zh-CN" dirty="0"/>
          </a:p>
          <a:p>
            <a:pPr marL="342900" indent="-342900">
              <a:buFont typeface="Arial" panose="020B0604020202020204" pitchFamily="34" charset="0"/>
              <a:buChar char="•"/>
            </a:pPr>
            <a:r>
              <a:rPr lang="en-US" altLang="en-US" dirty="0"/>
              <a:t>为了保证侦测的正确性，防止错误判断，系统可以设置安全侦测时间、侦测时间间隔、侦测次数等安全系数，通过冗余通信连线，收集并记录这些数据，作出分析处理。</a:t>
            </a:r>
          </a:p>
          <a:p>
            <a:pPr marL="342900" indent="-342900">
              <a:buFont typeface="Arial" panose="020B0604020202020204" pitchFamily="34" charset="0"/>
              <a:buChar char="•"/>
            </a:pPr>
            <a:r>
              <a:rPr lang="zh-CN" altLang="en-US" dirty="0"/>
              <a:t>数据可信是切换的基础。</a:t>
            </a:r>
          </a:p>
          <a:p>
            <a:endParaRPr lang="zh-CN" altLang="en-US" dirty="0"/>
          </a:p>
        </p:txBody>
      </p:sp>
    </p:spTree>
    <p:extLst>
      <p:ext uri="{BB962C8B-B14F-4D97-AF65-F5344CB8AC3E}">
        <p14:creationId xmlns:p14="http://schemas.microsoft.com/office/powerpoint/2010/main" val="232238925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自动切换</a:t>
            </a:r>
            <a:r>
              <a:rPr lang="en-US" altLang="zh-CN" dirty="0"/>
              <a:t>(Auto-Switch</a:t>
            </a:r>
            <a:r>
              <a:rPr lang="en-US" altLang="zh-CN" dirty="0" smtClean="0"/>
              <a:t>)</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当确认某一主机出错时，正常主机除了保证自身原来的任务继续运行外，将根据各种不同的容错后备模式，接管预先设定的后备作业程序，进行后续程序及服务。</a:t>
            </a:r>
          </a:p>
          <a:p>
            <a:pPr marL="342900" indent="-342900">
              <a:buFont typeface="Arial" panose="020B0604020202020204" pitchFamily="34" charset="0"/>
              <a:buChar char="•"/>
            </a:pPr>
            <a:r>
              <a:rPr lang="zh-CN" altLang="en-US" dirty="0" smtClean="0"/>
              <a:t>系统</a:t>
            </a:r>
            <a:r>
              <a:rPr lang="zh-CN" altLang="en-US" dirty="0"/>
              <a:t>的接管工作包括文件系统、数据库、系统环境（操作系统平台）、网络地址和应用程序等。</a:t>
            </a:r>
          </a:p>
          <a:p>
            <a:pPr marL="342900" indent="-342900">
              <a:buFont typeface="Arial" panose="020B0604020202020204" pitchFamily="34" charset="0"/>
              <a:buChar char="•"/>
            </a:pPr>
            <a:r>
              <a:rPr lang="zh-CN" altLang="en-US" dirty="0" smtClean="0"/>
              <a:t>如果</a:t>
            </a:r>
            <a:r>
              <a:rPr lang="zh-CN" altLang="en-US" dirty="0"/>
              <a:t>不能确定系统出错，容错监控中心通过与管理者交互进行有效的处理。</a:t>
            </a:r>
          </a:p>
          <a:p>
            <a:pPr marL="342900" indent="-342900">
              <a:buFont typeface="Arial" panose="020B0604020202020204" pitchFamily="34" charset="0"/>
              <a:buChar char="•"/>
            </a:pPr>
            <a:r>
              <a:rPr lang="zh-CN" altLang="en-US" dirty="0" smtClean="0"/>
              <a:t>决定</a:t>
            </a:r>
            <a:r>
              <a:rPr lang="zh-CN" altLang="en-US" dirty="0"/>
              <a:t>切换基础、条件、时延、断点</a:t>
            </a:r>
          </a:p>
          <a:p>
            <a:endParaRPr lang="zh-CN" altLang="en-US" dirty="0"/>
          </a:p>
        </p:txBody>
      </p:sp>
    </p:spTree>
    <p:extLst>
      <p:ext uri="{BB962C8B-B14F-4D97-AF65-F5344CB8AC3E}">
        <p14:creationId xmlns:p14="http://schemas.microsoft.com/office/powerpoint/2010/main" val="34178480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7787208" cy="1371600"/>
          </a:xfrm>
        </p:spPr>
        <p:txBody>
          <a:bodyPr>
            <a:normAutofit/>
          </a:bodyPr>
          <a:lstStyle/>
          <a:p>
            <a:r>
              <a:rPr lang="zh-CN" altLang="en-US" dirty="0"/>
              <a:t>自动恢复</a:t>
            </a:r>
            <a:r>
              <a:rPr lang="en-US" altLang="zh-CN" dirty="0"/>
              <a:t>(Auto-Recovery</a:t>
            </a:r>
            <a:r>
              <a:rPr lang="en-US" altLang="zh-CN" dirty="0" smtClean="0"/>
              <a:t>)</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故障主机被替换后，离线进行故障修复。修复后通过冗余通信线与正常主机连线，继而将原来的工作程序和磁盘上的数据自动切换回修复完成的主机上。这个自动完成的恢复过程用户可以预先设置，也可以设置为半自动或不恢复。</a:t>
            </a:r>
          </a:p>
          <a:p>
            <a:endParaRPr lang="zh-CN" altLang="en-US" dirty="0"/>
          </a:p>
        </p:txBody>
      </p:sp>
    </p:spTree>
    <p:extLst>
      <p:ext uri="{BB962C8B-B14F-4D97-AF65-F5344CB8AC3E}">
        <p14:creationId xmlns:p14="http://schemas.microsoft.com/office/powerpoint/2010/main" val="126821939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常用方法</a:t>
            </a:r>
          </a:p>
        </p:txBody>
      </p:sp>
    </p:spTree>
    <p:extLst>
      <p:ext uri="{BB962C8B-B14F-4D97-AF65-F5344CB8AC3E}">
        <p14:creationId xmlns:p14="http://schemas.microsoft.com/office/powerpoint/2010/main" val="96357276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双机双工热备份</a:t>
            </a:r>
            <a:r>
              <a:rPr lang="en-US" altLang="zh-CN" dirty="0"/>
              <a:t>(Mutual Backup)</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两机同时运行，分不同作业，各自资源负载</a:t>
            </a:r>
            <a:r>
              <a:rPr lang="zh-CN" altLang="en-US" dirty="0" smtClean="0"/>
              <a:t>，故障</a:t>
            </a:r>
            <a:r>
              <a:rPr lang="zh-CN" altLang="en-US" dirty="0"/>
              <a:t>、接管、修复、交还。</a:t>
            </a:r>
          </a:p>
          <a:p>
            <a:pPr marL="800100" lvl="1" indent="-342900"/>
            <a:r>
              <a:rPr lang="zh-CN" altLang="en-US" dirty="0"/>
              <a:t>双主机通过一条</a:t>
            </a:r>
            <a:r>
              <a:rPr lang="en-US" altLang="zh-CN" dirty="0"/>
              <a:t>TCP/IP</a:t>
            </a:r>
            <a:r>
              <a:rPr lang="zh-CN" altLang="en-US" dirty="0"/>
              <a:t>网络线以及一条</a:t>
            </a:r>
            <a:r>
              <a:rPr lang="en-US" altLang="zh-CN" dirty="0"/>
              <a:t>RS-232</a:t>
            </a:r>
            <a:r>
              <a:rPr lang="zh-CN" altLang="en-US" dirty="0"/>
              <a:t>电缆线相联</a:t>
            </a:r>
          </a:p>
          <a:p>
            <a:pPr marL="800100" lvl="1" indent="-342900"/>
            <a:r>
              <a:rPr lang="zh-CN" altLang="en-US" dirty="0"/>
              <a:t>双主机各自通过一条</a:t>
            </a:r>
            <a:r>
              <a:rPr lang="en-US" altLang="zh-CN" dirty="0"/>
              <a:t>SCSI</a:t>
            </a:r>
            <a:r>
              <a:rPr lang="zh-CN" altLang="en-US" dirty="0"/>
              <a:t>电缆线与</a:t>
            </a:r>
            <a:r>
              <a:rPr lang="en-US" altLang="zh-CN" dirty="0"/>
              <a:t>RAID</a:t>
            </a:r>
            <a:r>
              <a:rPr lang="zh-CN" altLang="en-US" dirty="0"/>
              <a:t>磁盘阵列相联</a:t>
            </a:r>
          </a:p>
          <a:p>
            <a:pPr marL="800100" lvl="1" indent="-342900"/>
            <a:r>
              <a:rPr lang="zh-CN" altLang="en-US" dirty="0"/>
              <a:t>双主机各自运行不同的作业，彼此独立，并相互备援</a:t>
            </a:r>
          </a:p>
          <a:p>
            <a:pPr marL="800100" lvl="1" indent="-342900"/>
            <a:r>
              <a:rPr lang="zh-CN" altLang="en-US" dirty="0"/>
              <a:t>主机</a:t>
            </a:r>
            <a:r>
              <a:rPr lang="en-US" altLang="zh-CN" dirty="0"/>
              <a:t>A</a:t>
            </a:r>
            <a:r>
              <a:rPr lang="zh-CN" altLang="en-US" dirty="0"/>
              <a:t>故障后，主机</a:t>
            </a:r>
            <a:r>
              <a:rPr lang="en-US" altLang="zh-CN" dirty="0"/>
              <a:t>B</a:t>
            </a:r>
            <a:r>
              <a:rPr lang="zh-CN" altLang="en-US" dirty="0"/>
              <a:t>自动接管主机</a:t>
            </a:r>
            <a:r>
              <a:rPr lang="en-US" altLang="zh-CN" dirty="0"/>
              <a:t>A</a:t>
            </a:r>
            <a:r>
              <a:rPr lang="zh-CN" altLang="en-US" dirty="0"/>
              <a:t>运行。</a:t>
            </a:r>
          </a:p>
          <a:p>
            <a:pPr marL="800100" lvl="1" indent="-342900"/>
            <a:r>
              <a:rPr lang="zh-CN" altLang="en-US" dirty="0"/>
              <a:t>主机</a:t>
            </a:r>
            <a:r>
              <a:rPr lang="en-US" altLang="zh-CN" dirty="0"/>
              <a:t>A</a:t>
            </a:r>
            <a:r>
              <a:rPr lang="zh-CN" altLang="en-US" dirty="0"/>
              <a:t>的作业将在主机</a:t>
            </a:r>
            <a:r>
              <a:rPr lang="en-US" altLang="zh-CN" dirty="0"/>
              <a:t>B</a:t>
            </a:r>
            <a:r>
              <a:rPr lang="zh-CN" altLang="en-US" dirty="0"/>
              <a:t>上自动运行。</a:t>
            </a:r>
          </a:p>
          <a:p>
            <a:pPr marL="800100" lvl="1" indent="-342900"/>
            <a:r>
              <a:rPr lang="zh-CN" altLang="en-US" dirty="0"/>
              <a:t>主机</a:t>
            </a:r>
            <a:r>
              <a:rPr lang="en-US" altLang="zh-CN" dirty="0"/>
              <a:t>A</a:t>
            </a:r>
            <a:r>
              <a:rPr lang="zh-CN" altLang="en-US" dirty="0"/>
              <a:t>修复后，主机</a:t>
            </a:r>
            <a:r>
              <a:rPr lang="en-US" altLang="zh-CN" dirty="0"/>
              <a:t>B</a:t>
            </a:r>
            <a:r>
              <a:rPr lang="zh-CN" altLang="en-US" dirty="0"/>
              <a:t>将把</a:t>
            </a:r>
            <a:r>
              <a:rPr lang="en-US" altLang="zh-CN" dirty="0"/>
              <a:t>A</a:t>
            </a:r>
            <a:r>
              <a:rPr lang="zh-CN" altLang="en-US" dirty="0"/>
              <a:t>的作业自动交还主机</a:t>
            </a:r>
            <a:r>
              <a:rPr lang="en-US" altLang="zh-CN" dirty="0"/>
              <a:t>A</a:t>
            </a:r>
            <a:r>
              <a:rPr lang="zh-CN" altLang="en-US" dirty="0"/>
              <a:t>。</a:t>
            </a:r>
          </a:p>
          <a:p>
            <a:pPr marL="800100" lvl="1" indent="-342900"/>
            <a:r>
              <a:rPr lang="zh-CN" altLang="en-US" dirty="0"/>
              <a:t>主机</a:t>
            </a:r>
            <a:r>
              <a:rPr lang="en-US" altLang="zh-CN" dirty="0"/>
              <a:t>B</a:t>
            </a:r>
            <a:r>
              <a:rPr lang="zh-CN" altLang="en-US" dirty="0"/>
              <a:t>故障时，主机</a:t>
            </a:r>
            <a:r>
              <a:rPr lang="en-US" altLang="zh-CN" dirty="0"/>
              <a:t>A</a:t>
            </a:r>
            <a:r>
              <a:rPr lang="zh-CN" altLang="en-US" dirty="0"/>
              <a:t>接管主机</a:t>
            </a:r>
            <a:r>
              <a:rPr lang="en-US" altLang="zh-CN" dirty="0"/>
              <a:t>B</a:t>
            </a:r>
            <a:r>
              <a:rPr lang="zh-CN" altLang="en-US" dirty="0"/>
              <a:t>的作业和数据。</a:t>
            </a:r>
          </a:p>
          <a:p>
            <a:pPr marL="800100" lvl="1" indent="-342900"/>
            <a:r>
              <a:rPr lang="zh-CN" altLang="en-US" dirty="0"/>
              <a:t>主机</a:t>
            </a:r>
            <a:r>
              <a:rPr lang="en-US" altLang="zh-CN" dirty="0"/>
              <a:t>B</a:t>
            </a:r>
            <a:r>
              <a:rPr lang="zh-CN" altLang="en-US" dirty="0"/>
              <a:t>修复时</a:t>
            </a:r>
            <a:r>
              <a:rPr lang="en-US" altLang="zh-CN" dirty="0"/>
              <a:t>,</a:t>
            </a:r>
            <a:r>
              <a:rPr lang="zh-CN" altLang="en-US" dirty="0"/>
              <a:t>主机</a:t>
            </a:r>
            <a:r>
              <a:rPr lang="en-US" altLang="zh-CN" dirty="0"/>
              <a:t>A</a:t>
            </a:r>
            <a:r>
              <a:rPr lang="zh-CN" altLang="en-US" dirty="0"/>
              <a:t>再将原来接管的作业和数据交还主机</a:t>
            </a:r>
            <a:r>
              <a:rPr lang="en-US" altLang="zh-CN" dirty="0"/>
              <a:t>B </a:t>
            </a:r>
            <a:r>
              <a:rPr lang="zh-CN" altLang="en-US" dirty="0"/>
              <a:t>。 </a:t>
            </a:r>
          </a:p>
        </p:txBody>
      </p:sp>
    </p:spTree>
    <p:extLst>
      <p:ext uri="{BB962C8B-B14F-4D97-AF65-F5344CB8AC3E}">
        <p14:creationId xmlns:p14="http://schemas.microsoft.com/office/powerpoint/2010/main" val="20274625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主从热备份</a:t>
            </a:r>
            <a:r>
              <a:rPr lang="en-US" altLang="zh-CN" dirty="0"/>
              <a:t>(Master/Slave)</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en-US" dirty="0"/>
              <a:t>主从式（</a:t>
            </a:r>
            <a:r>
              <a:rPr lang="en-US" altLang="zh-CN" dirty="0"/>
              <a:t>M/S</a:t>
            </a:r>
            <a:r>
              <a:rPr lang="zh-CN" altLang="en-US" dirty="0"/>
              <a:t>），</a:t>
            </a:r>
            <a:r>
              <a:rPr lang="en-US" altLang="zh-CN" dirty="0"/>
              <a:t>M</a:t>
            </a:r>
            <a:r>
              <a:rPr lang="zh-CN" altLang="en-US" dirty="0"/>
              <a:t>运行，</a:t>
            </a:r>
            <a:r>
              <a:rPr lang="en-US" altLang="zh-CN" dirty="0"/>
              <a:t>S</a:t>
            </a:r>
            <a:r>
              <a:rPr lang="zh-CN" altLang="en-US" dirty="0"/>
              <a:t>后备，</a:t>
            </a:r>
            <a:r>
              <a:rPr lang="en-US" altLang="zh-CN" dirty="0"/>
              <a:t>M</a:t>
            </a:r>
            <a:r>
              <a:rPr lang="zh-CN" altLang="en-US" dirty="0"/>
              <a:t>故障，</a:t>
            </a:r>
            <a:r>
              <a:rPr lang="en-US" altLang="zh-CN" dirty="0"/>
              <a:t>S</a:t>
            </a:r>
            <a:r>
              <a:rPr lang="zh-CN" altLang="en-US" dirty="0"/>
              <a:t>接管并升级为</a:t>
            </a:r>
            <a:r>
              <a:rPr lang="en-US" altLang="zh-CN" dirty="0"/>
              <a:t>M,</a:t>
            </a:r>
            <a:r>
              <a:rPr lang="zh-CN" altLang="en-US" dirty="0"/>
              <a:t>原</a:t>
            </a:r>
            <a:r>
              <a:rPr lang="en-US" altLang="zh-CN" dirty="0"/>
              <a:t>M</a:t>
            </a:r>
            <a:r>
              <a:rPr lang="zh-CN" altLang="en-US" dirty="0"/>
              <a:t>修复后作为</a:t>
            </a:r>
            <a:r>
              <a:rPr lang="en-US" altLang="zh-CN" dirty="0"/>
              <a:t>S</a:t>
            </a:r>
            <a:r>
              <a:rPr lang="zh-CN" altLang="en-US" dirty="0"/>
              <a:t>。</a:t>
            </a:r>
          </a:p>
          <a:p>
            <a:pPr marL="800100" lvl="1" indent="-342900"/>
            <a:r>
              <a:rPr lang="zh-CN" altLang="en-US" dirty="0"/>
              <a:t>双主机通过一条</a:t>
            </a:r>
            <a:r>
              <a:rPr lang="en-US" altLang="zh-CN" dirty="0"/>
              <a:t>TCP/IP</a:t>
            </a:r>
            <a:r>
              <a:rPr lang="zh-CN" altLang="en-US" dirty="0"/>
              <a:t>网络线以及一条</a:t>
            </a:r>
            <a:r>
              <a:rPr lang="en-US" altLang="zh-CN" dirty="0"/>
              <a:t>RS-232</a:t>
            </a:r>
            <a:r>
              <a:rPr lang="zh-CN" altLang="en-US" dirty="0"/>
              <a:t>电缆线相联。</a:t>
            </a:r>
          </a:p>
          <a:p>
            <a:pPr marL="800100" lvl="1" indent="-342900"/>
            <a:r>
              <a:rPr lang="zh-CN" altLang="en-US" dirty="0"/>
              <a:t>双主机各自通过一条</a:t>
            </a:r>
            <a:r>
              <a:rPr lang="en-US" altLang="zh-CN" dirty="0"/>
              <a:t>SCSI</a:t>
            </a:r>
            <a:r>
              <a:rPr lang="zh-CN" altLang="en-US" dirty="0"/>
              <a:t>电缆线与</a:t>
            </a:r>
            <a:r>
              <a:rPr lang="en-US" altLang="zh-CN" dirty="0"/>
              <a:t>RAID</a:t>
            </a:r>
            <a:r>
              <a:rPr lang="zh-CN" altLang="en-US" dirty="0"/>
              <a:t>相联。</a:t>
            </a:r>
          </a:p>
          <a:p>
            <a:pPr marL="800100" lvl="1" indent="-342900"/>
            <a:r>
              <a:rPr lang="zh-CN" altLang="en-US" dirty="0"/>
              <a:t>主机</a:t>
            </a:r>
            <a:r>
              <a:rPr lang="en-US" altLang="zh-CN" dirty="0"/>
              <a:t>A</a:t>
            </a:r>
            <a:r>
              <a:rPr lang="zh-CN" altLang="en-US" dirty="0"/>
              <a:t>为</a:t>
            </a:r>
            <a:r>
              <a:rPr lang="en-US" altLang="zh-CN" dirty="0"/>
              <a:t>Master</a:t>
            </a:r>
            <a:r>
              <a:rPr lang="zh-CN" altLang="en-US" dirty="0"/>
              <a:t>，主机</a:t>
            </a:r>
            <a:r>
              <a:rPr lang="en-US" altLang="zh-CN" dirty="0"/>
              <a:t>B</a:t>
            </a:r>
            <a:r>
              <a:rPr lang="zh-CN" altLang="en-US" dirty="0"/>
              <a:t>为</a:t>
            </a:r>
            <a:r>
              <a:rPr lang="en-US" altLang="zh-CN" dirty="0"/>
              <a:t>Slave</a:t>
            </a:r>
            <a:r>
              <a:rPr lang="zh-CN" altLang="en-US" dirty="0"/>
              <a:t>。</a:t>
            </a:r>
          </a:p>
          <a:p>
            <a:pPr marL="800100" lvl="1" indent="-342900"/>
            <a:r>
              <a:rPr lang="zh-CN" altLang="en-US" dirty="0"/>
              <a:t>主机</a:t>
            </a:r>
            <a:r>
              <a:rPr lang="en-US" altLang="zh-CN" dirty="0"/>
              <a:t>A</a:t>
            </a:r>
            <a:r>
              <a:rPr lang="zh-CN" altLang="en-US" dirty="0"/>
              <a:t>处理作业和数据，主机</a:t>
            </a:r>
            <a:r>
              <a:rPr lang="en-US" altLang="zh-CN" dirty="0"/>
              <a:t>B</a:t>
            </a:r>
            <a:r>
              <a:rPr lang="zh-CN" altLang="en-US" dirty="0"/>
              <a:t>作为热备份机。</a:t>
            </a:r>
          </a:p>
          <a:p>
            <a:pPr marL="800100" lvl="1" indent="-342900"/>
            <a:r>
              <a:rPr lang="zh-CN" altLang="en-US" dirty="0"/>
              <a:t>主机</a:t>
            </a:r>
            <a:r>
              <a:rPr lang="en-US" altLang="zh-CN" dirty="0"/>
              <a:t>A</a:t>
            </a:r>
            <a:r>
              <a:rPr lang="zh-CN" altLang="en-US" dirty="0"/>
              <a:t>故障后，主机</a:t>
            </a:r>
            <a:r>
              <a:rPr lang="en-US" altLang="zh-CN" dirty="0"/>
              <a:t>B</a:t>
            </a:r>
            <a:r>
              <a:rPr lang="zh-CN" altLang="en-US" dirty="0"/>
              <a:t>自动接管主机</a:t>
            </a:r>
            <a:r>
              <a:rPr lang="en-US" altLang="zh-CN" dirty="0"/>
              <a:t>A</a:t>
            </a:r>
            <a:r>
              <a:rPr lang="zh-CN" altLang="en-US" dirty="0"/>
              <a:t>的作业和数据。</a:t>
            </a:r>
          </a:p>
          <a:p>
            <a:pPr marL="800100" lvl="1" indent="-342900"/>
            <a:r>
              <a:rPr lang="zh-CN" altLang="en-US" dirty="0"/>
              <a:t>主机</a:t>
            </a:r>
            <a:r>
              <a:rPr lang="en-US" altLang="zh-CN" dirty="0"/>
              <a:t>B</a:t>
            </a:r>
            <a:r>
              <a:rPr lang="zh-CN" altLang="en-US" dirty="0"/>
              <a:t>同时接管</a:t>
            </a:r>
            <a:r>
              <a:rPr lang="en-US" altLang="zh-CN" dirty="0"/>
              <a:t>A</a:t>
            </a:r>
            <a:r>
              <a:rPr lang="zh-CN" altLang="en-US" dirty="0"/>
              <a:t>的主机名</a:t>
            </a:r>
            <a:r>
              <a:rPr lang="en-US" altLang="zh-CN" dirty="0"/>
              <a:t>(Host)</a:t>
            </a:r>
            <a:r>
              <a:rPr lang="zh-CN" altLang="en-US" dirty="0"/>
              <a:t>及网络地址</a:t>
            </a:r>
            <a:r>
              <a:rPr lang="en-US" altLang="zh-CN" dirty="0"/>
              <a:t>(IP)</a:t>
            </a:r>
            <a:r>
              <a:rPr lang="zh-CN" altLang="en-US" dirty="0"/>
              <a:t>。</a:t>
            </a:r>
          </a:p>
          <a:p>
            <a:pPr marL="800100" lvl="1" indent="-342900"/>
            <a:r>
              <a:rPr lang="zh-CN" altLang="en-US" dirty="0"/>
              <a:t>主机</a:t>
            </a:r>
            <a:r>
              <a:rPr lang="en-US" altLang="zh-CN" dirty="0"/>
              <a:t>A</a:t>
            </a:r>
            <a:r>
              <a:rPr lang="zh-CN" altLang="en-US" dirty="0"/>
              <a:t>的作业将在主机</a:t>
            </a:r>
            <a:r>
              <a:rPr lang="en-US" altLang="zh-CN" dirty="0"/>
              <a:t>B</a:t>
            </a:r>
            <a:r>
              <a:rPr lang="zh-CN" altLang="en-US" dirty="0"/>
              <a:t>上自动运行。</a:t>
            </a:r>
          </a:p>
          <a:p>
            <a:pPr marL="800100" lvl="1" indent="-342900"/>
            <a:r>
              <a:rPr lang="zh-CN" altLang="en-US" dirty="0"/>
              <a:t>主机</a:t>
            </a:r>
            <a:r>
              <a:rPr lang="en-US" altLang="zh-CN" dirty="0"/>
              <a:t>A</a:t>
            </a:r>
            <a:r>
              <a:rPr lang="zh-CN" altLang="en-US" dirty="0"/>
              <a:t>的客户</a:t>
            </a:r>
            <a:r>
              <a:rPr lang="en-US" altLang="zh-CN" dirty="0"/>
              <a:t>(client)</a:t>
            </a:r>
            <a:r>
              <a:rPr lang="zh-CN" altLang="en-US" dirty="0"/>
              <a:t>可继续运行，无需重新登录。</a:t>
            </a:r>
          </a:p>
          <a:p>
            <a:pPr marL="800100" lvl="1" indent="-342900"/>
            <a:r>
              <a:rPr lang="zh-CN" altLang="en-US" dirty="0"/>
              <a:t>主机</a:t>
            </a:r>
            <a:r>
              <a:rPr lang="en-US" altLang="zh-CN" dirty="0"/>
              <a:t>B</a:t>
            </a:r>
            <a:r>
              <a:rPr lang="zh-CN" altLang="en-US" dirty="0"/>
              <a:t>现为</a:t>
            </a:r>
            <a:r>
              <a:rPr lang="en-US" altLang="zh-CN" dirty="0"/>
              <a:t>Master,</a:t>
            </a:r>
            <a:r>
              <a:rPr lang="zh-CN" altLang="en-US" dirty="0"/>
              <a:t>主机</a:t>
            </a:r>
            <a:r>
              <a:rPr lang="en-US" altLang="zh-CN" dirty="0"/>
              <a:t>A</a:t>
            </a:r>
            <a:r>
              <a:rPr lang="zh-CN" altLang="en-US" dirty="0"/>
              <a:t>修复后作为</a:t>
            </a:r>
            <a:r>
              <a:rPr lang="en-US" altLang="zh-CN" dirty="0"/>
              <a:t>Slave</a:t>
            </a:r>
            <a:r>
              <a:rPr lang="zh-CN" altLang="en-US" dirty="0"/>
              <a:t>，作为热备份机。</a:t>
            </a:r>
          </a:p>
          <a:p>
            <a:endParaRPr lang="zh-CN" altLang="en-US" dirty="0"/>
          </a:p>
        </p:txBody>
      </p:sp>
    </p:spTree>
    <p:extLst>
      <p:ext uri="{BB962C8B-B14F-4D97-AF65-F5344CB8AC3E}">
        <p14:creationId xmlns:p14="http://schemas.microsoft.com/office/powerpoint/2010/main" val="127788266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Rules of High Availability</a:t>
            </a:r>
            <a:endParaRPr lang="zh-CN" altLang="en-US" dirty="0"/>
          </a:p>
        </p:txBody>
      </p:sp>
      <p:sp>
        <p:nvSpPr>
          <p:cNvPr id="3" name="内容占位符 2"/>
          <p:cNvSpPr>
            <a:spLocks noGrp="1"/>
          </p:cNvSpPr>
          <p:nvPr>
            <p:ph idx="1"/>
          </p:nvPr>
        </p:nvSpPr>
        <p:spPr/>
        <p:txBody>
          <a:bodyPr/>
          <a:lstStyle/>
          <a:p>
            <a:pPr marL="800100" lvl="1" indent="-342900"/>
            <a:r>
              <a:rPr lang="en-US" altLang="zh-CN" b="0" dirty="0"/>
              <a:t>Prepare for failure</a:t>
            </a:r>
          </a:p>
          <a:p>
            <a:pPr marL="800100" lvl="1" indent="-342900"/>
            <a:r>
              <a:rPr lang="en-US" altLang="zh-CN" b="0" dirty="0" smtClean="0"/>
              <a:t>Aim </a:t>
            </a:r>
            <a:r>
              <a:rPr lang="en-US" altLang="zh-CN" b="0" dirty="0"/>
              <a:t>to ensure that no </a:t>
            </a:r>
            <a:r>
              <a:rPr lang="en-US" altLang="zh-CN" dirty="0"/>
              <a:t>important </a:t>
            </a:r>
            <a:r>
              <a:rPr lang="en-US" altLang="zh-CN" b="0" dirty="0"/>
              <a:t>data </a:t>
            </a:r>
            <a:r>
              <a:rPr lang="en-US" altLang="zh-CN" b="0" dirty="0" smtClean="0"/>
              <a:t>is lost</a:t>
            </a:r>
            <a:endParaRPr lang="en-US" altLang="zh-CN" b="0" dirty="0"/>
          </a:p>
          <a:p>
            <a:pPr marL="800100" lvl="1" indent="-342900"/>
            <a:r>
              <a:rPr lang="en-US" altLang="zh-CN" b="0" dirty="0" smtClean="0"/>
              <a:t>Keep </a:t>
            </a:r>
            <a:r>
              <a:rPr lang="en-US" altLang="zh-CN" b="0" dirty="0"/>
              <a:t>it simple, stupid (KISS)</a:t>
            </a:r>
          </a:p>
          <a:p>
            <a:pPr marL="800100" lvl="1" indent="-342900"/>
            <a:r>
              <a:rPr lang="en-US" altLang="zh-CN" b="0" dirty="0" smtClean="0"/>
              <a:t>Complexity </a:t>
            </a:r>
            <a:r>
              <a:rPr lang="en-US" altLang="zh-CN" b="0" dirty="0"/>
              <a:t>is the enemy of reliability</a:t>
            </a:r>
          </a:p>
          <a:p>
            <a:pPr marL="800100" lvl="1" indent="-342900"/>
            <a:r>
              <a:rPr lang="en-US" altLang="zh-CN" b="0" dirty="0" smtClean="0"/>
              <a:t>Automate </a:t>
            </a:r>
            <a:r>
              <a:rPr lang="en-US" altLang="zh-CN" b="0" dirty="0"/>
              <a:t>it</a:t>
            </a:r>
          </a:p>
          <a:p>
            <a:pPr marL="800100" lvl="1" indent="-342900"/>
            <a:r>
              <a:rPr lang="en-US" altLang="zh-CN" b="0" dirty="0" smtClean="0"/>
              <a:t>Test </a:t>
            </a:r>
            <a:r>
              <a:rPr lang="en-US" altLang="zh-CN" b="0" dirty="0"/>
              <a:t>your setup frequently!</a:t>
            </a:r>
            <a:endParaRPr lang="zh-CN" altLang="en-US" dirty="0"/>
          </a:p>
        </p:txBody>
      </p:sp>
    </p:spTree>
    <p:extLst>
      <p:ext uri="{BB962C8B-B14F-4D97-AF65-F5344CB8AC3E}">
        <p14:creationId xmlns:p14="http://schemas.microsoft.com/office/powerpoint/2010/main" val="4133491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关系数据库的主要业务场景</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lstStyle/>
          <a:p>
            <a:endParaRPr lang="en-US" altLang="zh-CN" dirty="0" smtClean="0"/>
          </a:p>
          <a:p>
            <a:r>
              <a:rPr lang="en-US" altLang="zh-CN" dirty="0" smtClean="0">
                <a:latin typeface="微软雅黑" pitchFamily="34" charset="-122"/>
                <a:ea typeface="微软雅黑" pitchFamily="34" charset="-122"/>
              </a:rPr>
              <a:t>Billing </a:t>
            </a:r>
            <a:r>
              <a:rPr lang="zh-CN" altLang="en-US" dirty="0" smtClean="0">
                <a:latin typeface="微软雅黑" pitchFamily="34" charset="-122"/>
                <a:ea typeface="微软雅黑" pitchFamily="34" charset="-122"/>
              </a:rPr>
              <a:t>（记账类业务，电信、银行）</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Booking </a:t>
            </a:r>
            <a:r>
              <a:rPr lang="zh-CN" altLang="en-US" dirty="0" smtClean="0">
                <a:latin typeface="微软雅黑" pitchFamily="34" charset="-122"/>
                <a:ea typeface="微软雅黑" pitchFamily="34" charset="-122"/>
              </a:rPr>
              <a:t>（订票类业务，航空）</a:t>
            </a:r>
            <a:endParaRPr lang="en-US" altLang="zh-CN" dirty="0" smtClean="0">
              <a:latin typeface="微软雅黑" pitchFamily="34" charset="-122"/>
              <a:ea typeface="微软雅黑" pitchFamily="34" charset="-122"/>
            </a:endParaRPr>
          </a:p>
          <a:p>
            <a:r>
              <a:rPr lang="en-US" altLang="zh-CN" dirty="0">
                <a:latin typeface="微软雅黑" pitchFamily="34" charset="-122"/>
                <a:ea typeface="微软雅黑" pitchFamily="34" charset="-122"/>
              </a:rPr>
              <a:t>Inventory </a:t>
            </a:r>
            <a:r>
              <a:rPr lang="zh-CN" altLang="en-US" dirty="0" smtClean="0">
                <a:latin typeface="微软雅黑" pitchFamily="34" charset="-122"/>
                <a:ea typeface="微软雅黑" pitchFamily="34" charset="-122"/>
              </a:rPr>
              <a:t>（库存管理，零售）</a:t>
            </a:r>
            <a:endParaRPr lang="en-US" altLang="zh-CN" dirty="0" smtClean="0">
              <a:latin typeface="微软雅黑" pitchFamily="34" charset="-122"/>
              <a:ea typeface="微软雅黑" pitchFamily="34" charset="-122"/>
            </a:endParaRPr>
          </a:p>
          <a:p>
            <a:endParaRPr lang="en-US" altLang="zh-CN" dirty="0">
              <a:latin typeface="微软雅黑" pitchFamily="34" charset="-122"/>
              <a:ea typeface="微软雅黑" pitchFamily="34" charset="-122"/>
            </a:endParaRPr>
          </a:p>
          <a:p>
            <a:r>
              <a:rPr lang="zh-CN" altLang="en-US" dirty="0" smtClean="0">
                <a:latin typeface="微软雅黑" pitchFamily="34" charset="-122"/>
                <a:ea typeface="微软雅黑" pitchFamily="34" charset="-122"/>
              </a:rPr>
              <a:t>这些业务的共同特征是什么？</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276681226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高可用常用方法</a:t>
            </a:r>
            <a:endParaRPr lang="zh-CN" altLang="en-US" dirty="0"/>
          </a:p>
        </p:txBody>
      </p:sp>
      <p:sp>
        <p:nvSpPr>
          <p:cNvPr id="3" name="内容占位符 2"/>
          <p:cNvSpPr>
            <a:spLocks noGrp="1"/>
          </p:cNvSpPr>
          <p:nvPr>
            <p:ph idx="1"/>
          </p:nvPr>
        </p:nvSpPr>
        <p:spPr/>
        <p:txBody>
          <a:bodyPr/>
          <a:lstStyle/>
          <a:p>
            <a:r>
              <a:rPr lang="zh-CN" altLang="en-US" dirty="0" smtClean="0"/>
              <a:t>主机硬件高可用</a:t>
            </a:r>
          </a:p>
          <a:p>
            <a:pPr lvl="1"/>
            <a:r>
              <a:rPr lang="zh-CN" altLang="en-US" dirty="0" smtClean="0"/>
              <a:t>硬件冗余（冷备</a:t>
            </a:r>
            <a:r>
              <a:rPr lang="en-US" altLang="zh-CN" dirty="0" smtClean="0"/>
              <a:t>/</a:t>
            </a:r>
            <a:r>
              <a:rPr lang="zh-CN" altLang="en-US" dirty="0" smtClean="0"/>
              <a:t>热备）</a:t>
            </a:r>
          </a:p>
          <a:p>
            <a:pPr lvl="1"/>
            <a:r>
              <a:rPr lang="zh-CN" altLang="en-US" dirty="0" smtClean="0"/>
              <a:t>主机冗余、电源冗余、网络环境冗余</a:t>
            </a:r>
            <a:r>
              <a:rPr lang="en-US" altLang="zh-CN" dirty="0" smtClean="0"/>
              <a:t>...</a:t>
            </a:r>
          </a:p>
          <a:p>
            <a:r>
              <a:rPr lang="zh-CN" altLang="en-US" dirty="0" smtClean="0"/>
              <a:t>数据高可用</a:t>
            </a:r>
          </a:p>
          <a:p>
            <a:pPr lvl="1"/>
            <a:r>
              <a:rPr lang="zh-CN" altLang="en-US" dirty="0" smtClean="0"/>
              <a:t>基于共享数据存储的数据高可用</a:t>
            </a:r>
          </a:p>
          <a:p>
            <a:pPr lvl="2"/>
            <a:r>
              <a:rPr lang="en-US" altLang="zh-CN" dirty="0" smtClean="0"/>
              <a:t>SAN</a:t>
            </a:r>
            <a:r>
              <a:rPr lang="zh-CN" altLang="en-US" dirty="0" smtClean="0"/>
              <a:t>、</a:t>
            </a:r>
            <a:r>
              <a:rPr lang="en-US" altLang="zh-CN" dirty="0" smtClean="0"/>
              <a:t>NAS</a:t>
            </a:r>
            <a:r>
              <a:rPr lang="zh-CN" altLang="en-US" dirty="0" smtClean="0"/>
              <a:t>、</a:t>
            </a:r>
            <a:r>
              <a:rPr lang="en-US" altLang="zh-CN" dirty="0" err="1" smtClean="0"/>
              <a:t>iScsi</a:t>
            </a:r>
            <a:r>
              <a:rPr lang="en-US" altLang="zh-CN" dirty="0" smtClean="0"/>
              <a:t> </a:t>
            </a:r>
            <a:r>
              <a:rPr lang="zh-CN" altLang="en-US" dirty="0" smtClean="0"/>
              <a:t>、</a:t>
            </a:r>
            <a:r>
              <a:rPr lang="en-US" altLang="zh-CN" dirty="0" smtClean="0"/>
              <a:t>SAS…</a:t>
            </a:r>
          </a:p>
          <a:p>
            <a:pPr lvl="1"/>
            <a:r>
              <a:rPr lang="zh-CN" altLang="en-US" dirty="0" smtClean="0"/>
              <a:t>基于数据库软件的数据复制冗余</a:t>
            </a:r>
          </a:p>
          <a:p>
            <a:pPr lvl="2"/>
            <a:r>
              <a:rPr lang="en-US" altLang="zh-CN" dirty="0" smtClean="0"/>
              <a:t>MySQL Replication</a:t>
            </a:r>
            <a:r>
              <a:rPr lang="zh-CN" altLang="en-US" dirty="0" smtClean="0"/>
              <a:t>、</a:t>
            </a:r>
            <a:r>
              <a:rPr lang="en-US" altLang="zh-CN" dirty="0" smtClean="0"/>
              <a:t>Oracle Data Guard ...</a:t>
            </a:r>
          </a:p>
          <a:p>
            <a:pPr lvl="1"/>
            <a:r>
              <a:rPr lang="zh-CN" altLang="en-US" dirty="0" smtClean="0"/>
              <a:t>基于第三方（或自行设计）的数据复制冗余</a:t>
            </a:r>
          </a:p>
          <a:p>
            <a:pPr lvl="2"/>
            <a:r>
              <a:rPr lang="en-US" altLang="zh-CN" dirty="0" err="1" smtClean="0"/>
              <a:t>Tungeten</a:t>
            </a:r>
            <a:r>
              <a:rPr lang="zh-CN" altLang="en-US" dirty="0" smtClean="0"/>
              <a:t>、</a:t>
            </a:r>
            <a:r>
              <a:rPr lang="en-US" altLang="zh-CN" dirty="0" err="1" smtClean="0"/>
              <a:t>DBMoto</a:t>
            </a:r>
            <a:r>
              <a:rPr lang="zh-CN" altLang="en-US" dirty="0" smtClean="0"/>
              <a:t>、</a:t>
            </a:r>
            <a:r>
              <a:rPr lang="en-US" altLang="zh-CN" dirty="0" smtClean="0"/>
              <a:t>MMM ...</a:t>
            </a:r>
            <a:endParaRPr lang="zh-CN" altLang="en-US" dirty="0"/>
          </a:p>
        </p:txBody>
      </p:sp>
    </p:spTree>
    <p:extLst>
      <p:ext uri="{BB962C8B-B14F-4D97-AF65-F5344CB8AC3E}">
        <p14:creationId xmlns:p14="http://schemas.microsoft.com/office/powerpoint/2010/main" val="9374363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Share Storage</a:t>
            </a:r>
            <a:endParaRPr lang="zh-CN" altLang="en-US" dirty="0"/>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715937"/>
            <a:ext cx="7064276" cy="51157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8819331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Replication</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50590838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Replication</a:t>
            </a:r>
            <a:endParaRPr lang="zh-CN" altLang="en-US" dirty="0"/>
          </a:p>
        </p:txBody>
      </p:sp>
      <p:sp>
        <p:nvSpPr>
          <p:cNvPr id="5" name="内容占位符 4"/>
          <p:cNvSpPr>
            <a:spLocks noGrp="1"/>
          </p:cNvSpPr>
          <p:nvPr>
            <p:ph idx="1"/>
          </p:nvPr>
        </p:nvSpPr>
        <p:spPr/>
        <p:txBody>
          <a:bodyPr/>
          <a:lstStyle/>
          <a:p>
            <a:r>
              <a:rPr lang="zh-CN" altLang="zh-CN" dirty="0"/>
              <a:t>通过</a:t>
            </a:r>
            <a:r>
              <a:rPr lang="en-US" altLang="zh-CN" dirty="0"/>
              <a:t> MySQL </a:t>
            </a:r>
            <a:r>
              <a:rPr lang="zh-CN" altLang="zh-CN" dirty="0"/>
              <a:t>的</a:t>
            </a:r>
            <a:r>
              <a:rPr lang="en-US" altLang="zh-CN" dirty="0"/>
              <a:t> Replication</a:t>
            </a:r>
            <a:r>
              <a:rPr lang="zh-CN" altLang="zh-CN" dirty="0"/>
              <a:t>，可以将一台</a:t>
            </a:r>
            <a:r>
              <a:rPr lang="en-US" altLang="zh-CN" dirty="0"/>
              <a:t> MySQL </a:t>
            </a:r>
            <a:r>
              <a:rPr lang="zh-CN" altLang="zh-CN" dirty="0"/>
              <a:t>中的数据完整的同时复制到多台主机上面的</a:t>
            </a:r>
            <a:r>
              <a:rPr lang="en-US" altLang="zh-CN" dirty="0"/>
              <a:t> MySQL </a:t>
            </a:r>
            <a:r>
              <a:rPr lang="zh-CN" altLang="zh-CN" dirty="0"/>
              <a:t>数据库中，并且正常情况下这种复制的延时并不是很长。当我们各台服务器上面都有同样的数据之后，应用访问就不再只能到一台数据库主机上面读取数据了，而是访问整个</a:t>
            </a:r>
            <a:r>
              <a:rPr lang="en-US" altLang="zh-CN" dirty="0"/>
              <a:t> MySQL </a:t>
            </a:r>
            <a:r>
              <a:rPr lang="zh-CN" altLang="zh-CN" dirty="0"/>
              <a:t>集群中的任何一台主机上面的数据库都可以得到相同的数据</a:t>
            </a:r>
            <a:r>
              <a:rPr lang="zh-CN" altLang="zh-CN" dirty="0" smtClean="0"/>
              <a:t>。</a:t>
            </a:r>
            <a:endParaRPr lang="en-US" altLang="zh-CN" dirty="0" smtClean="0"/>
          </a:p>
          <a:p>
            <a:r>
              <a:rPr lang="zh-CN" altLang="zh-CN" dirty="0"/>
              <a:t>整个复制过程实际上就是</a:t>
            </a:r>
            <a:r>
              <a:rPr lang="en-US" altLang="zh-CN" dirty="0"/>
              <a:t>Slave</a:t>
            </a:r>
            <a:r>
              <a:rPr lang="zh-CN" altLang="zh-CN" dirty="0"/>
              <a:t>从</a:t>
            </a:r>
            <a:r>
              <a:rPr lang="en-US" altLang="zh-CN" dirty="0"/>
              <a:t>Master</a:t>
            </a:r>
            <a:r>
              <a:rPr lang="zh-CN" altLang="zh-CN" dirty="0"/>
              <a:t>端获取该日志然后再在自己身上完全顺序的执行日志中所记录的各种操作</a:t>
            </a:r>
            <a:endParaRPr lang="zh-CN" altLang="en-US" dirty="0"/>
          </a:p>
        </p:txBody>
      </p:sp>
    </p:spTree>
    <p:extLst>
      <p:ext uri="{BB962C8B-B14F-4D97-AF65-F5344CB8AC3E}">
        <p14:creationId xmlns:p14="http://schemas.microsoft.com/office/powerpoint/2010/main" val="263380490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6923112" cy="1371600"/>
          </a:xfrm>
        </p:spPr>
        <p:txBody>
          <a:bodyPr/>
          <a:lstStyle/>
          <a:p>
            <a:r>
              <a:rPr lang="en-US" altLang="zh-CN" dirty="0"/>
              <a:t>Replication </a:t>
            </a:r>
            <a:r>
              <a:rPr lang="zh-CN" altLang="zh-CN" dirty="0"/>
              <a:t>机制的实现原理</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en-US" altLang="zh-CN" dirty="0" smtClean="0"/>
              <a:t>MySQL</a:t>
            </a:r>
            <a:r>
              <a:rPr lang="zh-CN" altLang="zh-CN" dirty="0" smtClean="0"/>
              <a:t>的</a:t>
            </a:r>
            <a:r>
              <a:rPr lang="en-US" altLang="zh-CN" dirty="0" smtClean="0"/>
              <a:t> </a:t>
            </a:r>
            <a:r>
              <a:rPr lang="en-US" altLang="zh-CN" dirty="0"/>
              <a:t>Replication </a:t>
            </a:r>
            <a:r>
              <a:rPr lang="zh-CN" altLang="zh-CN" dirty="0"/>
              <a:t>是一个异步的复制过程，从一个 </a:t>
            </a:r>
            <a:r>
              <a:rPr lang="en-US" altLang="zh-CN" dirty="0" smtClean="0"/>
              <a:t>MySQL instance</a:t>
            </a:r>
            <a:r>
              <a:rPr lang="zh-CN" altLang="zh-CN" dirty="0"/>
              <a:t>（我们称之为 </a:t>
            </a:r>
            <a:r>
              <a:rPr lang="en-US" altLang="zh-CN" dirty="0"/>
              <a:t>Master</a:t>
            </a:r>
            <a:r>
              <a:rPr lang="zh-CN" altLang="zh-CN" dirty="0"/>
              <a:t>）复制到另一个 </a:t>
            </a:r>
            <a:r>
              <a:rPr lang="en-US" altLang="zh-CN" dirty="0" smtClean="0"/>
              <a:t>MySQL </a:t>
            </a:r>
            <a:r>
              <a:rPr lang="en-US" altLang="zh-CN" dirty="0"/>
              <a:t>instance</a:t>
            </a:r>
            <a:r>
              <a:rPr lang="zh-CN" altLang="zh-CN" dirty="0"/>
              <a:t>（我们称之 </a:t>
            </a:r>
            <a:r>
              <a:rPr lang="en-US" altLang="zh-CN" dirty="0"/>
              <a:t>Slave</a:t>
            </a:r>
            <a:r>
              <a:rPr lang="zh-CN" altLang="zh-CN" dirty="0"/>
              <a:t>）。在</a:t>
            </a:r>
            <a:r>
              <a:rPr lang="en-US" altLang="zh-CN" dirty="0"/>
              <a:t> Master </a:t>
            </a:r>
            <a:r>
              <a:rPr lang="zh-CN" altLang="zh-CN" dirty="0"/>
              <a:t>与</a:t>
            </a:r>
            <a:r>
              <a:rPr lang="en-US" altLang="zh-CN" dirty="0"/>
              <a:t> Slave </a:t>
            </a:r>
            <a:r>
              <a:rPr lang="zh-CN" altLang="zh-CN" dirty="0"/>
              <a:t>之间的实现整个复制过程主要由三个线程来完成，其中两个线程</a:t>
            </a:r>
            <a:r>
              <a:rPr lang="zh-CN" altLang="zh-CN" dirty="0" smtClean="0"/>
              <a:t>（</a:t>
            </a:r>
            <a:r>
              <a:rPr lang="en-US" altLang="zh-CN" dirty="0" smtClean="0"/>
              <a:t>SQL</a:t>
            </a:r>
            <a:r>
              <a:rPr lang="zh-CN" altLang="zh-CN" dirty="0" smtClean="0"/>
              <a:t>线程</a:t>
            </a:r>
            <a:r>
              <a:rPr lang="zh-CN" altLang="zh-CN" dirty="0"/>
              <a:t>和</a:t>
            </a:r>
            <a:r>
              <a:rPr lang="en-US" altLang="zh-CN" dirty="0"/>
              <a:t>IO</a:t>
            </a:r>
            <a:r>
              <a:rPr lang="zh-CN" altLang="zh-CN" dirty="0"/>
              <a:t>线程）在 </a:t>
            </a:r>
            <a:r>
              <a:rPr lang="en-US" altLang="zh-CN" dirty="0"/>
              <a:t>Slave </a:t>
            </a:r>
            <a:r>
              <a:rPr lang="zh-CN" altLang="zh-CN" dirty="0"/>
              <a:t>端，另外一个线程（</a:t>
            </a:r>
            <a:r>
              <a:rPr lang="en-US" altLang="zh-CN" dirty="0"/>
              <a:t>IO</a:t>
            </a:r>
            <a:r>
              <a:rPr lang="zh-CN" altLang="zh-CN" dirty="0"/>
              <a:t>线程）在 </a:t>
            </a:r>
            <a:r>
              <a:rPr lang="en-US" altLang="zh-CN" dirty="0"/>
              <a:t>Master </a:t>
            </a:r>
            <a:r>
              <a:rPr lang="zh-CN" altLang="zh-CN" dirty="0"/>
              <a:t>端</a:t>
            </a:r>
            <a:r>
              <a:rPr lang="zh-CN" altLang="zh-CN" dirty="0" smtClean="0"/>
              <a:t>。</a:t>
            </a:r>
            <a:endParaRPr lang="en-US" altLang="zh-CN" dirty="0" smtClean="0"/>
          </a:p>
          <a:p>
            <a:pPr marL="342900" indent="-342900">
              <a:buFont typeface="Arial" panose="020B0604020202020204" pitchFamily="34" charset="0"/>
              <a:buChar char="•"/>
            </a:pPr>
            <a:endParaRPr lang="en-US" altLang="zh-CN" dirty="0" smtClean="0"/>
          </a:p>
          <a:p>
            <a:pPr marL="342900" indent="-342900">
              <a:buFont typeface="Arial" panose="020B0604020202020204" pitchFamily="34" charset="0"/>
              <a:buChar char="•"/>
            </a:pPr>
            <a:r>
              <a:rPr lang="zh-CN" altLang="zh-CN" dirty="0"/>
              <a:t>首先必须打开 </a:t>
            </a:r>
            <a:r>
              <a:rPr lang="en-US" altLang="zh-CN" dirty="0"/>
              <a:t>Master </a:t>
            </a:r>
            <a:r>
              <a:rPr lang="zh-CN" altLang="zh-CN" dirty="0"/>
              <a:t>端的</a:t>
            </a:r>
            <a:r>
              <a:rPr lang="en-US" altLang="zh-CN" dirty="0"/>
              <a:t>Binary Log</a:t>
            </a:r>
            <a:r>
              <a:rPr lang="zh-CN" altLang="zh-CN" dirty="0"/>
              <a:t>（</a:t>
            </a:r>
            <a:r>
              <a:rPr lang="en-US" altLang="zh-CN" dirty="0" err="1"/>
              <a:t>mysql-bin.xxxxxx</a:t>
            </a:r>
            <a:r>
              <a:rPr lang="zh-CN" altLang="zh-CN" dirty="0"/>
              <a:t>）</a:t>
            </a:r>
            <a:r>
              <a:rPr lang="zh-CN" altLang="zh-CN" dirty="0" smtClean="0"/>
              <a:t>功能</a:t>
            </a:r>
            <a:endParaRPr lang="en-US" altLang="zh-CN" dirty="0" smtClean="0"/>
          </a:p>
          <a:p>
            <a:endParaRPr lang="zh-CN" altLang="en-US" dirty="0"/>
          </a:p>
        </p:txBody>
      </p:sp>
    </p:spTree>
    <p:extLst>
      <p:ext uri="{BB962C8B-B14F-4D97-AF65-F5344CB8AC3E}">
        <p14:creationId xmlns:p14="http://schemas.microsoft.com/office/powerpoint/2010/main" val="8692343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MySQL </a:t>
            </a:r>
            <a:r>
              <a:rPr lang="zh-CN" altLang="zh-CN" dirty="0"/>
              <a:t>复制的基本过程</a:t>
            </a:r>
            <a:endParaRPr lang="zh-CN" altLang="en-US" dirty="0"/>
          </a:p>
        </p:txBody>
      </p:sp>
      <p:sp>
        <p:nvSpPr>
          <p:cNvPr id="3" name="内容占位符 2"/>
          <p:cNvSpPr>
            <a:spLocks noGrp="1"/>
          </p:cNvSpPr>
          <p:nvPr>
            <p:ph idx="1"/>
          </p:nvPr>
        </p:nvSpPr>
        <p:spPr/>
        <p:txBody>
          <a:bodyPr/>
          <a:lstStyle/>
          <a:p>
            <a:pPr marL="342900" lvl="0" indent="-342900">
              <a:buFont typeface="+mj-lt"/>
              <a:buAutoNum type="arabicPeriod"/>
            </a:pPr>
            <a:r>
              <a:rPr lang="en-US" altLang="zh-CN" sz="1600" dirty="0" smtClean="0"/>
              <a:t>Slave </a:t>
            </a:r>
            <a:r>
              <a:rPr lang="zh-CN" altLang="zh-CN" sz="1600" dirty="0"/>
              <a:t>上面的</a:t>
            </a:r>
            <a:r>
              <a:rPr lang="en-US" altLang="zh-CN" sz="1600" dirty="0"/>
              <a:t>IO</a:t>
            </a:r>
            <a:r>
              <a:rPr lang="zh-CN" altLang="zh-CN" sz="1600" dirty="0"/>
              <a:t>线程连接上 </a:t>
            </a:r>
            <a:r>
              <a:rPr lang="en-US" altLang="zh-CN" sz="1600" dirty="0"/>
              <a:t>Master</a:t>
            </a:r>
            <a:r>
              <a:rPr lang="zh-CN" altLang="zh-CN" sz="1600" dirty="0"/>
              <a:t>，并请求从指定日志文件的指定位置（或者从最开始的日志）之后的日志内容</a:t>
            </a:r>
            <a:r>
              <a:rPr lang="zh-CN" altLang="zh-CN" sz="1600" dirty="0" smtClean="0"/>
              <a:t>；</a:t>
            </a:r>
            <a:endParaRPr lang="zh-CN" altLang="zh-CN" sz="1600" dirty="0"/>
          </a:p>
          <a:p>
            <a:pPr marL="342900" lvl="0" indent="-342900">
              <a:buFont typeface="+mj-lt"/>
              <a:buAutoNum type="arabicPeriod"/>
            </a:pPr>
            <a:r>
              <a:rPr lang="en-US" altLang="zh-CN" sz="1600" dirty="0"/>
              <a:t>Master </a:t>
            </a:r>
            <a:r>
              <a:rPr lang="zh-CN" altLang="zh-CN" sz="1600" dirty="0"/>
              <a:t>接收到来自 </a:t>
            </a:r>
            <a:r>
              <a:rPr lang="en-US" altLang="zh-CN" sz="1600" dirty="0"/>
              <a:t>Slave </a:t>
            </a:r>
            <a:r>
              <a:rPr lang="zh-CN" altLang="zh-CN" sz="1600" dirty="0"/>
              <a:t>的 </a:t>
            </a:r>
            <a:r>
              <a:rPr lang="en-US" altLang="zh-CN" sz="1600" dirty="0"/>
              <a:t>IO </a:t>
            </a:r>
            <a:r>
              <a:rPr lang="zh-CN" altLang="zh-CN" sz="1600" dirty="0"/>
              <a:t>线程的请求后，通过负责复制的 </a:t>
            </a:r>
            <a:r>
              <a:rPr lang="en-US" altLang="zh-CN" sz="1600" dirty="0"/>
              <a:t>IO </a:t>
            </a:r>
            <a:r>
              <a:rPr lang="zh-CN" altLang="zh-CN" sz="1600" dirty="0"/>
              <a:t>线程根据请求信息读取指定日志指定位置之后的日志信息，返回给 </a:t>
            </a:r>
            <a:r>
              <a:rPr lang="en-US" altLang="zh-CN" sz="1600" dirty="0"/>
              <a:t>Slave </a:t>
            </a:r>
            <a:r>
              <a:rPr lang="zh-CN" altLang="zh-CN" sz="1600" dirty="0"/>
              <a:t>端的 </a:t>
            </a:r>
            <a:r>
              <a:rPr lang="en-US" altLang="zh-CN" sz="1600" dirty="0"/>
              <a:t>IO </a:t>
            </a:r>
            <a:r>
              <a:rPr lang="zh-CN" altLang="zh-CN" sz="1600" dirty="0"/>
              <a:t>线程。返回信息中除了日志所包含的信息之外，还包括本次返回的信息在 </a:t>
            </a:r>
            <a:r>
              <a:rPr lang="en-US" altLang="zh-CN" sz="1600" dirty="0"/>
              <a:t>Master </a:t>
            </a:r>
            <a:r>
              <a:rPr lang="zh-CN" altLang="zh-CN" sz="1600" dirty="0"/>
              <a:t>端的</a:t>
            </a:r>
            <a:r>
              <a:rPr lang="en-US" altLang="zh-CN" sz="1600" dirty="0"/>
              <a:t> Binary Log </a:t>
            </a:r>
            <a:r>
              <a:rPr lang="zh-CN" altLang="zh-CN" sz="1600" dirty="0"/>
              <a:t>文件的名称以及在</a:t>
            </a:r>
            <a:r>
              <a:rPr lang="en-US" altLang="zh-CN" sz="1600" dirty="0"/>
              <a:t> Binary Log </a:t>
            </a:r>
            <a:r>
              <a:rPr lang="zh-CN" altLang="zh-CN" sz="1600" dirty="0"/>
              <a:t>中的位置</a:t>
            </a:r>
            <a:r>
              <a:rPr lang="zh-CN" altLang="zh-CN" sz="1600" dirty="0" smtClean="0"/>
              <a:t>；</a:t>
            </a:r>
            <a:endParaRPr lang="zh-CN" altLang="zh-CN" sz="1600" dirty="0"/>
          </a:p>
          <a:p>
            <a:pPr marL="342900" lvl="0" indent="-342900">
              <a:buFont typeface="+mj-lt"/>
              <a:buAutoNum type="arabicPeriod"/>
            </a:pPr>
            <a:r>
              <a:rPr lang="en-US" altLang="zh-CN" sz="1600" dirty="0"/>
              <a:t>Slave </a:t>
            </a:r>
            <a:r>
              <a:rPr lang="zh-CN" altLang="zh-CN" sz="1600" dirty="0"/>
              <a:t>的 </a:t>
            </a:r>
            <a:r>
              <a:rPr lang="en-US" altLang="zh-CN" sz="1600" dirty="0"/>
              <a:t>IO </a:t>
            </a:r>
            <a:r>
              <a:rPr lang="zh-CN" altLang="zh-CN" sz="1600" dirty="0"/>
              <a:t>线程接收到信息后，将接收到的日志内容依次写入到 </a:t>
            </a:r>
            <a:r>
              <a:rPr lang="en-US" altLang="zh-CN" sz="1600" dirty="0"/>
              <a:t>Slave </a:t>
            </a:r>
            <a:r>
              <a:rPr lang="zh-CN" altLang="zh-CN" sz="1600" dirty="0"/>
              <a:t>端的</a:t>
            </a:r>
            <a:r>
              <a:rPr lang="en-US" altLang="zh-CN" sz="1600" dirty="0"/>
              <a:t>Relay Log</a:t>
            </a:r>
            <a:r>
              <a:rPr lang="zh-CN" altLang="zh-CN" sz="1600" dirty="0"/>
              <a:t>文件</a:t>
            </a:r>
            <a:r>
              <a:rPr lang="en-US" altLang="zh-CN" sz="1600" dirty="0"/>
              <a:t>(</a:t>
            </a:r>
            <a:r>
              <a:rPr lang="en-US" altLang="zh-CN" sz="1600" dirty="0" err="1"/>
              <a:t>mysql</a:t>
            </a:r>
            <a:r>
              <a:rPr lang="en-US" altLang="zh-CN" sz="1600" dirty="0"/>
              <a:t>-relay-</a:t>
            </a:r>
            <a:r>
              <a:rPr lang="en-US" altLang="zh-CN" sz="1600" dirty="0" err="1"/>
              <a:t>bin.xxxxxx</a:t>
            </a:r>
            <a:r>
              <a:rPr lang="en-US" altLang="zh-CN" sz="1600" dirty="0"/>
              <a:t>)</a:t>
            </a:r>
            <a:r>
              <a:rPr lang="zh-CN" altLang="zh-CN" sz="1600" dirty="0"/>
              <a:t>的最末端，并将读取到的</a:t>
            </a:r>
            <a:r>
              <a:rPr lang="en-US" altLang="zh-CN" sz="1600" dirty="0"/>
              <a:t>Master</a:t>
            </a:r>
            <a:r>
              <a:rPr lang="zh-CN" altLang="zh-CN" sz="1600" dirty="0"/>
              <a:t>端的</a:t>
            </a:r>
            <a:r>
              <a:rPr lang="en-US" altLang="zh-CN" sz="1600" dirty="0"/>
              <a:t>bin-log</a:t>
            </a:r>
            <a:r>
              <a:rPr lang="zh-CN" altLang="zh-CN" sz="1600" dirty="0"/>
              <a:t>的文件名和位置记录到</a:t>
            </a:r>
            <a:r>
              <a:rPr lang="en-US" altLang="zh-CN" sz="1600" dirty="0"/>
              <a:t>master-info</a:t>
            </a:r>
            <a:r>
              <a:rPr lang="zh-CN" altLang="zh-CN" sz="1600" dirty="0"/>
              <a:t>文件中，以便在下一次读取的时候能够清楚的高速</a:t>
            </a:r>
            <a:r>
              <a:rPr lang="en-US" altLang="zh-CN" sz="1600" dirty="0"/>
              <a:t>Master</a:t>
            </a:r>
            <a:r>
              <a:rPr lang="zh-CN" altLang="zh-CN" sz="1600" dirty="0"/>
              <a:t>“我需要从某个</a:t>
            </a:r>
            <a:r>
              <a:rPr lang="en-US" altLang="zh-CN" sz="1600" dirty="0"/>
              <a:t>bin-log</a:t>
            </a:r>
            <a:r>
              <a:rPr lang="zh-CN" altLang="zh-CN" sz="1600" dirty="0"/>
              <a:t>的哪个位置开始往后的日志内容，请发给我</a:t>
            </a:r>
            <a:r>
              <a:rPr lang="zh-CN" altLang="zh-CN" sz="1600" dirty="0" smtClean="0"/>
              <a:t>”</a:t>
            </a:r>
            <a:endParaRPr lang="zh-CN" altLang="zh-CN" sz="1600" dirty="0"/>
          </a:p>
          <a:p>
            <a:pPr marL="342900" lvl="0" indent="-342900">
              <a:buFont typeface="+mj-lt"/>
              <a:buAutoNum type="arabicPeriod"/>
            </a:pPr>
            <a:r>
              <a:rPr lang="en-US" altLang="zh-CN" sz="1600" dirty="0"/>
              <a:t>Slave </a:t>
            </a:r>
            <a:r>
              <a:rPr lang="zh-CN" altLang="zh-CN" sz="1600" dirty="0"/>
              <a:t>的 </a:t>
            </a:r>
            <a:r>
              <a:rPr lang="en-US" altLang="zh-CN" sz="1600" dirty="0"/>
              <a:t>SQL </a:t>
            </a:r>
            <a:r>
              <a:rPr lang="zh-CN" altLang="zh-CN" sz="1600" dirty="0"/>
              <a:t>线程检测到</a:t>
            </a:r>
            <a:r>
              <a:rPr lang="en-US" altLang="zh-CN" sz="1600" dirty="0"/>
              <a:t> Relay Log </a:t>
            </a:r>
            <a:r>
              <a:rPr lang="zh-CN" altLang="zh-CN" sz="1600" dirty="0"/>
              <a:t>中新增加了内容后，会马上解析该</a:t>
            </a:r>
            <a:r>
              <a:rPr lang="en-US" altLang="zh-CN" sz="1600" dirty="0"/>
              <a:t> Log </a:t>
            </a:r>
            <a:r>
              <a:rPr lang="zh-CN" altLang="zh-CN" sz="1600" dirty="0"/>
              <a:t>文件中的内容成为在 </a:t>
            </a:r>
            <a:r>
              <a:rPr lang="en-US" altLang="zh-CN" sz="1600" dirty="0"/>
              <a:t>Master </a:t>
            </a:r>
            <a:r>
              <a:rPr lang="zh-CN" altLang="zh-CN" sz="1600" dirty="0"/>
              <a:t>端真实执行时候的那些可执行的</a:t>
            </a:r>
            <a:r>
              <a:rPr lang="en-US" altLang="zh-CN" sz="1600" dirty="0"/>
              <a:t> Query </a:t>
            </a:r>
            <a:r>
              <a:rPr lang="zh-CN" altLang="zh-CN" sz="1600" dirty="0"/>
              <a:t>语句，并在自身执行这些</a:t>
            </a:r>
            <a:r>
              <a:rPr lang="en-US" altLang="zh-CN" sz="1600" dirty="0"/>
              <a:t> Query</a:t>
            </a:r>
            <a:r>
              <a:rPr lang="zh-CN" altLang="zh-CN" sz="1600" dirty="0"/>
              <a:t>。这样，实际上就是在</a:t>
            </a:r>
            <a:r>
              <a:rPr lang="en-US" altLang="zh-CN" sz="1600" dirty="0"/>
              <a:t> Master </a:t>
            </a:r>
            <a:r>
              <a:rPr lang="zh-CN" altLang="zh-CN" sz="1600" dirty="0"/>
              <a:t>端和</a:t>
            </a:r>
            <a:r>
              <a:rPr lang="en-US" altLang="zh-CN" sz="1600" dirty="0"/>
              <a:t> Slave </a:t>
            </a:r>
            <a:r>
              <a:rPr lang="zh-CN" altLang="zh-CN" sz="1600" dirty="0"/>
              <a:t>端执行了同样的</a:t>
            </a:r>
            <a:r>
              <a:rPr lang="en-US" altLang="zh-CN" sz="1600" dirty="0"/>
              <a:t> Query</a:t>
            </a:r>
            <a:r>
              <a:rPr lang="zh-CN" altLang="zh-CN" sz="1600" dirty="0"/>
              <a:t>，所以两端的数据是完全一样的。</a:t>
            </a:r>
          </a:p>
          <a:p>
            <a:endParaRPr lang="zh-CN" altLang="en-US" sz="1600" dirty="0"/>
          </a:p>
        </p:txBody>
      </p:sp>
    </p:spTree>
    <p:extLst>
      <p:ext uri="{BB962C8B-B14F-4D97-AF65-F5344CB8AC3E}">
        <p14:creationId xmlns:p14="http://schemas.microsoft.com/office/powerpoint/2010/main" val="153121241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复制实现级别</a:t>
            </a:r>
            <a:endParaRPr lang="zh-CN" altLang="en-US" dirty="0"/>
          </a:p>
        </p:txBody>
      </p:sp>
      <p:sp>
        <p:nvSpPr>
          <p:cNvPr id="3" name="内容占位符 2"/>
          <p:cNvSpPr>
            <a:spLocks noGrp="1"/>
          </p:cNvSpPr>
          <p:nvPr>
            <p:ph idx="1"/>
          </p:nvPr>
        </p:nvSpPr>
        <p:spPr>
          <a:xfrm>
            <a:off x="457200" y="1752600"/>
            <a:ext cx="7931224" cy="4700736"/>
          </a:xfrm>
        </p:spPr>
        <p:txBody>
          <a:bodyPr/>
          <a:lstStyle/>
          <a:p>
            <a:pPr marL="285750" lvl="0" indent="-285750">
              <a:buFont typeface="Arial" panose="020B0604020202020204" pitchFamily="34" charset="0"/>
              <a:buChar char="•"/>
            </a:pPr>
            <a:r>
              <a:rPr lang="en-US" altLang="zh-CN" sz="1600" dirty="0"/>
              <a:t>Row Level</a:t>
            </a:r>
            <a:r>
              <a:rPr lang="zh-CN" altLang="zh-CN" sz="1600" dirty="0"/>
              <a:t>：</a:t>
            </a:r>
            <a:r>
              <a:rPr lang="en-US" altLang="zh-CN" sz="1600" dirty="0"/>
              <a:t>Binary Log </a:t>
            </a:r>
            <a:r>
              <a:rPr lang="zh-CN" altLang="zh-CN" sz="1600" dirty="0"/>
              <a:t>中会记录成每一行数据被修改的形式，然后在</a:t>
            </a:r>
            <a:r>
              <a:rPr lang="en-US" altLang="zh-CN" sz="1600" dirty="0"/>
              <a:t> Slave </a:t>
            </a:r>
            <a:r>
              <a:rPr lang="zh-CN" altLang="zh-CN" sz="1600" dirty="0"/>
              <a:t>端再对相同的数据进行修改</a:t>
            </a:r>
            <a:r>
              <a:rPr lang="zh-CN" altLang="zh-CN" sz="1600" dirty="0" smtClean="0"/>
              <a:t>。</a:t>
            </a:r>
            <a:r>
              <a:rPr lang="en-US" altLang="zh-CN" sz="1600" dirty="0"/>
              <a:t> </a:t>
            </a:r>
            <a:endParaRPr lang="zh-CN" altLang="zh-CN" sz="1600" dirty="0"/>
          </a:p>
          <a:p>
            <a:pPr marL="742950" lvl="1" indent="-285750"/>
            <a:r>
              <a:rPr lang="zh-CN" altLang="zh-CN" sz="1600" dirty="0"/>
              <a:t>优点：在</a:t>
            </a:r>
            <a:r>
              <a:rPr lang="en-US" altLang="zh-CN" sz="1600" dirty="0"/>
              <a:t> Row Level </a:t>
            </a:r>
            <a:r>
              <a:rPr lang="zh-CN" altLang="zh-CN" sz="1600" dirty="0"/>
              <a:t>模式下，</a:t>
            </a:r>
            <a:r>
              <a:rPr lang="en-US" altLang="zh-CN" sz="1600" dirty="0"/>
              <a:t>Binary Log </a:t>
            </a:r>
            <a:r>
              <a:rPr lang="zh-CN" altLang="zh-CN" sz="1600" dirty="0"/>
              <a:t>中可以不记录执行的</a:t>
            </a:r>
            <a:r>
              <a:rPr lang="en-US" altLang="zh-CN" sz="1600" dirty="0" err="1"/>
              <a:t>sql</a:t>
            </a:r>
            <a:r>
              <a:rPr lang="zh-CN" altLang="zh-CN" sz="1600" dirty="0"/>
              <a:t>语句的上下文相关的信息，仅仅只需要记录那一条记录被修改了，修改成什么样了。所以</a:t>
            </a:r>
            <a:r>
              <a:rPr lang="en-US" altLang="zh-CN" sz="1600" dirty="0"/>
              <a:t> Row Level </a:t>
            </a:r>
            <a:r>
              <a:rPr lang="zh-CN" altLang="zh-CN" sz="1600" dirty="0"/>
              <a:t>的日志内容会非常清楚的记录下每一行数据修改的细节，非常容易理解。而且不会出现某些特定情况下的存储过程，或</a:t>
            </a:r>
            <a:r>
              <a:rPr lang="en-US" altLang="zh-CN" sz="1600" dirty="0"/>
              <a:t>function</a:t>
            </a:r>
            <a:r>
              <a:rPr lang="zh-CN" altLang="zh-CN" sz="1600" dirty="0"/>
              <a:t>，以及</a:t>
            </a:r>
            <a:r>
              <a:rPr lang="en-US" altLang="zh-CN" sz="1600" dirty="0"/>
              <a:t>trigger</a:t>
            </a:r>
            <a:r>
              <a:rPr lang="zh-CN" altLang="zh-CN" sz="1600" dirty="0"/>
              <a:t>的调用和触发无法被正确复制的问题</a:t>
            </a:r>
            <a:r>
              <a:rPr lang="zh-CN" altLang="zh-CN" sz="1600" dirty="0" smtClean="0"/>
              <a:t>。</a:t>
            </a:r>
            <a:r>
              <a:rPr lang="en-US" altLang="zh-CN" sz="1600" dirty="0"/>
              <a:t> </a:t>
            </a:r>
            <a:endParaRPr lang="en-US" altLang="zh-CN" sz="1600" dirty="0" smtClean="0"/>
          </a:p>
          <a:p>
            <a:pPr marL="742950" lvl="1" indent="-285750"/>
            <a:endParaRPr lang="zh-CN" altLang="zh-CN" sz="1600" dirty="0"/>
          </a:p>
          <a:p>
            <a:pPr marL="742950" lvl="1" indent="-285750"/>
            <a:r>
              <a:rPr lang="zh-CN" altLang="zh-CN" sz="1600" dirty="0"/>
              <a:t>缺点：</a:t>
            </a:r>
            <a:r>
              <a:rPr lang="en-US" altLang="zh-CN" sz="1600" dirty="0"/>
              <a:t>Row Level</a:t>
            </a:r>
            <a:r>
              <a:rPr lang="zh-CN" altLang="zh-CN" sz="1600" dirty="0"/>
              <a:t>下，所有的执行的语句当记录到</a:t>
            </a:r>
            <a:r>
              <a:rPr lang="en-US" altLang="zh-CN" sz="1600" dirty="0"/>
              <a:t> Binary Log </a:t>
            </a:r>
            <a:r>
              <a:rPr lang="zh-CN" altLang="zh-CN" sz="1600" dirty="0"/>
              <a:t>中的时候，都将以每行记录的修改来记录，这样可能会产生大量的日志内容，比如有这样一条</a:t>
            </a:r>
            <a:r>
              <a:rPr lang="en-US" altLang="zh-CN" sz="1600" dirty="0"/>
              <a:t>update</a:t>
            </a:r>
            <a:r>
              <a:rPr lang="zh-CN" altLang="zh-CN" sz="1600" dirty="0"/>
              <a:t>语句：</a:t>
            </a:r>
            <a:r>
              <a:rPr lang="en-US" altLang="zh-CN" sz="1600" dirty="0"/>
              <a:t>UPDATE </a:t>
            </a:r>
            <a:r>
              <a:rPr lang="en-US" altLang="zh-CN" sz="1600" dirty="0" err="1"/>
              <a:t>group_message</a:t>
            </a:r>
            <a:r>
              <a:rPr lang="en-US" altLang="zh-CN" sz="1600" dirty="0"/>
              <a:t> SET </a:t>
            </a:r>
            <a:r>
              <a:rPr lang="en-US" altLang="zh-CN" sz="1600" dirty="0" err="1"/>
              <a:t>group_id</a:t>
            </a:r>
            <a:r>
              <a:rPr lang="en-US" altLang="zh-CN" sz="1600" dirty="0"/>
              <a:t> = 1 where </a:t>
            </a:r>
            <a:r>
              <a:rPr lang="en-US" altLang="zh-CN" sz="1600" dirty="0" err="1"/>
              <a:t>group_id</a:t>
            </a:r>
            <a:r>
              <a:rPr lang="en-US" altLang="zh-CN" sz="1600" dirty="0"/>
              <a:t> = 2</a:t>
            </a:r>
            <a:r>
              <a:rPr lang="zh-CN" altLang="zh-CN" sz="1600" dirty="0"/>
              <a:t>，执行之后，日志中记录的不是这条</a:t>
            </a:r>
            <a:r>
              <a:rPr lang="en-US" altLang="zh-CN" sz="1600" dirty="0"/>
              <a:t>update</a:t>
            </a:r>
            <a:r>
              <a:rPr lang="zh-CN" altLang="zh-CN" sz="1600" dirty="0"/>
              <a:t>语句所对应的事件（</a:t>
            </a:r>
            <a:r>
              <a:rPr lang="en-US" altLang="zh-CN" sz="1600" dirty="0"/>
              <a:t>MySQL</a:t>
            </a:r>
            <a:r>
              <a:rPr lang="zh-CN" altLang="zh-CN" sz="1600" dirty="0"/>
              <a:t>以事件的形式来记录</a:t>
            </a:r>
            <a:r>
              <a:rPr lang="en-US" altLang="zh-CN" sz="1600" dirty="0"/>
              <a:t> Binary Log </a:t>
            </a:r>
            <a:r>
              <a:rPr lang="zh-CN" altLang="zh-CN" sz="1600" dirty="0"/>
              <a:t>日志），而是这条语句所更新的每一条记录的变化情况，这样就记录成很多条记录被更新的很多个事件。自然，</a:t>
            </a:r>
            <a:r>
              <a:rPr lang="en-US" altLang="zh-CN" sz="1600" dirty="0"/>
              <a:t>Binary Log </a:t>
            </a:r>
            <a:r>
              <a:rPr lang="zh-CN" altLang="zh-CN" sz="1600" dirty="0"/>
              <a:t>日志的量就会很大。尤其是当执行</a:t>
            </a:r>
            <a:r>
              <a:rPr lang="en-US" altLang="zh-CN" sz="1600" dirty="0"/>
              <a:t>ALTER TABLE </a:t>
            </a:r>
            <a:r>
              <a:rPr lang="zh-CN" altLang="zh-CN" sz="1600" dirty="0"/>
              <a:t>之类的语句的时候，产生的日志量是惊人的。因为</a:t>
            </a:r>
            <a:r>
              <a:rPr lang="en-US" altLang="zh-CN" sz="1600" dirty="0"/>
              <a:t>MySQL</a:t>
            </a:r>
            <a:r>
              <a:rPr lang="zh-CN" altLang="zh-CN" sz="1600" dirty="0"/>
              <a:t>对于</a:t>
            </a:r>
            <a:r>
              <a:rPr lang="en-US" altLang="zh-CN" sz="1600" dirty="0"/>
              <a:t> ALTER TABLE </a:t>
            </a:r>
            <a:r>
              <a:rPr lang="zh-CN" altLang="zh-CN" sz="1600" dirty="0"/>
              <a:t>之类的</a:t>
            </a:r>
            <a:r>
              <a:rPr lang="en-US" altLang="zh-CN" sz="1600" dirty="0"/>
              <a:t> DDL </a:t>
            </a:r>
            <a:r>
              <a:rPr lang="zh-CN" altLang="zh-CN" sz="1600" dirty="0"/>
              <a:t>变更语句的处理方式是重建整个表的所有数据，也就是说表中的每一条记录都需要变动，那么该表的每一条记录都会被记录到日志中。</a:t>
            </a:r>
            <a:endParaRPr lang="zh-CN" altLang="en-US" sz="1600" dirty="0"/>
          </a:p>
        </p:txBody>
      </p:sp>
    </p:spTree>
    <p:extLst>
      <p:ext uri="{BB962C8B-B14F-4D97-AF65-F5344CB8AC3E}">
        <p14:creationId xmlns:p14="http://schemas.microsoft.com/office/powerpoint/2010/main" val="275781252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复制实现级别</a:t>
            </a:r>
            <a:endParaRPr lang="zh-CN" altLang="en-US" dirty="0"/>
          </a:p>
        </p:txBody>
      </p:sp>
      <p:sp>
        <p:nvSpPr>
          <p:cNvPr id="3" name="内容占位符 2"/>
          <p:cNvSpPr>
            <a:spLocks noGrp="1"/>
          </p:cNvSpPr>
          <p:nvPr>
            <p:ph idx="1"/>
          </p:nvPr>
        </p:nvSpPr>
        <p:spPr>
          <a:xfrm>
            <a:off x="457200" y="1752600"/>
            <a:ext cx="8219256" cy="4916760"/>
          </a:xfrm>
        </p:spPr>
        <p:txBody>
          <a:bodyPr/>
          <a:lstStyle/>
          <a:p>
            <a:pPr marL="342900" lvl="0" indent="-342900">
              <a:buFont typeface="Arial" panose="020B0604020202020204" pitchFamily="34" charset="0"/>
              <a:buChar char="•"/>
            </a:pPr>
            <a:r>
              <a:rPr lang="en-US" altLang="zh-CN" sz="1600" dirty="0"/>
              <a:t>Statement Level:</a:t>
            </a:r>
            <a:r>
              <a:rPr lang="zh-CN" altLang="zh-CN" sz="1600" dirty="0"/>
              <a:t>每一条会修改数据的</a:t>
            </a:r>
            <a:r>
              <a:rPr lang="en-US" altLang="zh-CN" sz="1600" dirty="0"/>
              <a:t> Query </a:t>
            </a:r>
            <a:r>
              <a:rPr lang="zh-CN" altLang="zh-CN" sz="1600" dirty="0"/>
              <a:t>都会记录到 </a:t>
            </a:r>
            <a:r>
              <a:rPr lang="en-US" altLang="zh-CN" sz="1600" dirty="0"/>
              <a:t>Master</a:t>
            </a:r>
            <a:r>
              <a:rPr lang="zh-CN" altLang="zh-CN" sz="1600" dirty="0"/>
              <a:t>的</a:t>
            </a:r>
            <a:r>
              <a:rPr lang="en-US" altLang="zh-CN" sz="1600" dirty="0"/>
              <a:t> Binary Log </a:t>
            </a:r>
            <a:r>
              <a:rPr lang="zh-CN" altLang="zh-CN" sz="1600" dirty="0"/>
              <a:t>中。</a:t>
            </a:r>
            <a:r>
              <a:rPr lang="en-US" altLang="zh-CN" sz="1600" dirty="0"/>
              <a:t>Slave</a:t>
            </a:r>
            <a:r>
              <a:rPr lang="zh-CN" altLang="zh-CN" sz="1600" dirty="0"/>
              <a:t>在复制的时候</a:t>
            </a:r>
            <a:r>
              <a:rPr lang="en-US" altLang="zh-CN" sz="1600" dirty="0"/>
              <a:t> SQL </a:t>
            </a:r>
            <a:r>
              <a:rPr lang="zh-CN" altLang="zh-CN" sz="1600" dirty="0"/>
              <a:t>线程会解析成和原来</a:t>
            </a:r>
            <a:r>
              <a:rPr lang="en-US" altLang="zh-CN" sz="1600" dirty="0"/>
              <a:t> Master </a:t>
            </a:r>
            <a:r>
              <a:rPr lang="zh-CN" altLang="zh-CN" sz="1600" dirty="0"/>
              <a:t>端执行过的相同的</a:t>
            </a:r>
            <a:r>
              <a:rPr lang="en-US" altLang="zh-CN" sz="1600" dirty="0"/>
              <a:t> Query </a:t>
            </a:r>
            <a:r>
              <a:rPr lang="zh-CN" altLang="zh-CN" sz="1600" dirty="0"/>
              <a:t>来再次执行。</a:t>
            </a:r>
          </a:p>
          <a:p>
            <a:pPr marL="800100" lvl="1" indent="-342900"/>
            <a:r>
              <a:rPr lang="zh-CN" altLang="zh-CN" sz="1600" dirty="0" smtClean="0"/>
              <a:t>优点</a:t>
            </a:r>
            <a:r>
              <a:rPr lang="zh-CN" altLang="zh-CN" sz="1600" dirty="0"/>
              <a:t>：</a:t>
            </a:r>
            <a:r>
              <a:rPr lang="en-US" altLang="zh-CN" sz="1600" dirty="0"/>
              <a:t>Statement Level</a:t>
            </a:r>
            <a:r>
              <a:rPr lang="zh-CN" altLang="zh-CN" sz="1600" dirty="0"/>
              <a:t>下的优点首先就是解决了</a:t>
            </a:r>
            <a:r>
              <a:rPr lang="en-US" altLang="zh-CN" sz="1600" dirty="0"/>
              <a:t>Row Level</a:t>
            </a:r>
            <a:r>
              <a:rPr lang="zh-CN" altLang="zh-CN" sz="1600" dirty="0"/>
              <a:t>下的缺点，不需要记录每一行数据的变化，减少</a:t>
            </a:r>
            <a:r>
              <a:rPr lang="en-US" altLang="zh-CN" sz="1600" dirty="0"/>
              <a:t> Binary Log </a:t>
            </a:r>
            <a:r>
              <a:rPr lang="zh-CN" altLang="zh-CN" sz="1600" dirty="0"/>
              <a:t>日志量，节约了 </a:t>
            </a:r>
            <a:r>
              <a:rPr lang="en-US" altLang="zh-CN" sz="1600" dirty="0"/>
              <a:t>IO </a:t>
            </a:r>
            <a:r>
              <a:rPr lang="zh-CN" altLang="zh-CN" sz="1600" dirty="0"/>
              <a:t>成本，提高了性能。因为他只需要记录在</a:t>
            </a:r>
            <a:r>
              <a:rPr lang="en-US" altLang="zh-CN" sz="1600" dirty="0"/>
              <a:t>Master</a:t>
            </a:r>
            <a:r>
              <a:rPr lang="zh-CN" altLang="zh-CN" sz="1600" dirty="0"/>
              <a:t>上所执行的语句的细节，以及执行语句时候的上下文的信息</a:t>
            </a:r>
            <a:r>
              <a:rPr lang="zh-CN" altLang="zh-CN" sz="1600" dirty="0" smtClean="0"/>
              <a:t>。</a:t>
            </a:r>
            <a:endParaRPr lang="en-US" altLang="zh-CN" sz="1600" dirty="0" smtClean="0"/>
          </a:p>
          <a:p>
            <a:pPr marL="800100" lvl="1" indent="-342900"/>
            <a:endParaRPr lang="zh-CN" altLang="zh-CN" sz="1600" dirty="0"/>
          </a:p>
          <a:p>
            <a:pPr marL="800100" lvl="1" indent="-342900"/>
            <a:r>
              <a:rPr lang="zh-CN" altLang="zh-CN" sz="1600" dirty="0"/>
              <a:t>缺点：由于他是记录的执行语句，所以，为了让这些语句在</a:t>
            </a:r>
            <a:r>
              <a:rPr lang="en-US" altLang="zh-CN" sz="1600" dirty="0"/>
              <a:t>slave</a:t>
            </a:r>
            <a:r>
              <a:rPr lang="zh-CN" altLang="zh-CN" sz="1600" dirty="0"/>
              <a:t>端也能正确执行，那么他还必须记录每条语句在执行的时候的一些相关信息，也就是上下文信息，以保证所有语句在</a:t>
            </a:r>
            <a:r>
              <a:rPr lang="en-US" altLang="zh-CN" sz="1600" dirty="0"/>
              <a:t>slave</a:t>
            </a:r>
            <a:r>
              <a:rPr lang="zh-CN" altLang="zh-CN" sz="1600" dirty="0"/>
              <a:t>端杯执行的时候能够得到和在</a:t>
            </a:r>
            <a:r>
              <a:rPr lang="en-US" altLang="zh-CN" sz="1600" dirty="0"/>
              <a:t>master</a:t>
            </a:r>
            <a:r>
              <a:rPr lang="zh-CN" altLang="zh-CN" sz="1600" dirty="0"/>
              <a:t>端执行时候相同的结果。另外就是，由于</a:t>
            </a:r>
            <a:r>
              <a:rPr lang="en-US" altLang="zh-CN" sz="1600" dirty="0" err="1"/>
              <a:t>Mysql</a:t>
            </a:r>
            <a:r>
              <a:rPr lang="zh-CN" altLang="zh-CN" sz="1600" dirty="0"/>
              <a:t>现在发展比较快，很多的新功能不断的加入，使</a:t>
            </a:r>
            <a:r>
              <a:rPr lang="en-US" altLang="zh-CN" sz="1600" dirty="0" err="1"/>
              <a:t>mysql</a:t>
            </a:r>
            <a:r>
              <a:rPr lang="zh-CN" altLang="zh-CN" sz="1600" dirty="0"/>
              <a:t>得复制遇到了不小的挑战，自然复制的时候涉及到越复杂的内容，</a:t>
            </a:r>
            <a:r>
              <a:rPr lang="en-US" altLang="zh-CN" sz="1600" dirty="0"/>
              <a:t>bug</a:t>
            </a:r>
            <a:r>
              <a:rPr lang="zh-CN" altLang="zh-CN" sz="1600" dirty="0"/>
              <a:t>也就越容易出现。在</a:t>
            </a:r>
            <a:r>
              <a:rPr lang="en-US" altLang="zh-CN" sz="1600" dirty="0"/>
              <a:t>statement level</a:t>
            </a:r>
            <a:r>
              <a:rPr lang="zh-CN" altLang="zh-CN" sz="1600" dirty="0"/>
              <a:t>下，目前已经发现的就有不少情况会造成</a:t>
            </a:r>
            <a:r>
              <a:rPr lang="en-US" altLang="zh-CN" sz="1600" dirty="0" err="1"/>
              <a:t>mysql</a:t>
            </a:r>
            <a:r>
              <a:rPr lang="zh-CN" altLang="zh-CN" sz="1600" dirty="0"/>
              <a:t>的复制出现问题，主要是修改数据的时候使用了某些特定的函数或者功能的时候会出现，比如：</a:t>
            </a:r>
            <a:r>
              <a:rPr lang="en-US" altLang="zh-CN" sz="1600" dirty="0"/>
              <a:t>sleep()</a:t>
            </a:r>
            <a:r>
              <a:rPr lang="zh-CN" altLang="zh-CN" sz="1600" dirty="0"/>
              <a:t>函数在有些版本中就不能真确复制，在存储过程中使用了</a:t>
            </a:r>
            <a:r>
              <a:rPr lang="en-US" altLang="zh-CN" sz="1600" dirty="0" err="1"/>
              <a:t>last_insert_id</a:t>
            </a:r>
            <a:r>
              <a:rPr lang="en-US" altLang="zh-CN" sz="1600" dirty="0"/>
              <a:t>()</a:t>
            </a:r>
            <a:r>
              <a:rPr lang="zh-CN" altLang="zh-CN" sz="1600" dirty="0"/>
              <a:t>函数，可能会使</a:t>
            </a:r>
            <a:r>
              <a:rPr lang="en-US" altLang="zh-CN" sz="1600" dirty="0"/>
              <a:t>slave</a:t>
            </a:r>
            <a:r>
              <a:rPr lang="zh-CN" altLang="zh-CN" sz="1600" dirty="0"/>
              <a:t>和</a:t>
            </a:r>
            <a:r>
              <a:rPr lang="en-US" altLang="zh-CN" sz="1600" dirty="0"/>
              <a:t>master</a:t>
            </a:r>
            <a:r>
              <a:rPr lang="zh-CN" altLang="zh-CN" sz="1600" dirty="0"/>
              <a:t>上得到不一致的</a:t>
            </a:r>
            <a:r>
              <a:rPr lang="en-US" altLang="zh-CN" sz="1600" dirty="0"/>
              <a:t>id</a:t>
            </a:r>
            <a:r>
              <a:rPr lang="zh-CN" altLang="zh-CN" sz="1600" dirty="0"/>
              <a:t>等等。由于</a:t>
            </a:r>
            <a:r>
              <a:rPr lang="en-US" altLang="zh-CN" sz="1600" dirty="0"/>
              <a:t>row level</a:t>
            </a:r>
            <a:r>
              <a:rPr lang="zh-CN" altLang="zh-CN" sz="1600" dirty="0"/>
              <a:t>是基于每一行来记录的变化，所以不会出现类似的问题。</a:t>
            </a:r>
          </a:p>
          <a:p>
            <a:pPr marL="342900" indent="-342900">
              <a:buFont typeface="Arial" panose="020B0604020202020204" pitchFamily="34" charset="0"/>
              <a:buChar char="•"/>
            </a:pPr>
            <a:endParaRPr lang="zh-CN" altLang="en-US" sz="1600" dirty="0"/>
          </a:p>
        </p:txBody>
      </p:sp>
    </p:spTree>
    <p:extLst>
      <p:ext uri="{BB962C8B-B14F-4D97-AF65-F5344CB8AC3E}">
        <p14:creationId xmlns:p14="http://schemas.microsoft.com/office/powerpoint/2010/main" val="164857205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7787208" cy="1371600"/>
          </a:xfrm>
        </p:spPr>
        <p:txBody>
          <a:bodyPr/>
          <a:lstStyle/>
          <a:p>
            <a:r>
              <a:rPr lang="zh-CN" altLang="zh-CN" dirty="0"/>
              <a:t>常规复制架构</a:t>
            </a:r>
            <a:r>
              <a:rPr lang="en-US" altLang="zh-CN" dirty="0"/>
              <a:t>(Master - Slaves)</a:t>
            </a:r>
            <a:endParaRPr lang="zh-CN" altLang="en-US" dirty="0"/>
          </a:p>
        </p:txBody>
      </p:sp>
      <p:sp>
        <p:nvSpPr>
          <p:cNvPr id="3" name="内容占位符 2"/>
          <p:cNvSpPr>
            <a:spLocks noGrp="1"/>
          </p:cNvSpPr>
          <p:nvPr>
            <p:ph idx="1"/>
          </p:nvPr>
        </p:nvSpPr>
        <p:spPr>
          <a:xfrm>
            <a:off x="457200" y="1752600"/>
            <a:ext cx="3250704" cy="4373563"/>
          </a:xfrm>
        </p:spPr>
        <p:txBody>
          <a:bodyPr/>
          <a:lstStyle/>
          <a:p>
            <a:r>
              <a:rPr lang="zh-CN" altLang="zh-CN" dirty="0"/>
              <a:t>对于数据实时性要求不是特别</a:t>
            </a:r>
            <a:r>
              <a:rPr lang="en-US" altLang="zh-CN" dirty="0"/>
              <a:t> Critical </a:t>
            </a:r>
            <a:r>
              <a:rPr lang="zh-CN" altLang="zh-CN" dirty="0"/>
              <a:t>的应用，只需要通过廉价的</a:t>
            </a:r>
            <a:r>
              <a:rPr lang="en-US" altLang="zh-CN" dirty="0"/>
              <a:t>pc server</a:t>
            </a:r>
            <a:r>
              <a:rPr lang="zh-CN" altLang="zh-CN" dirty="0"/>
              <a:t>来扩展</a:t>
            </a:r>
            <a:r>
              <a:rPr lang="en-US" altLang="zh-CN" dirty="0"/>
              <a:t> Slave </a:t>
            </a:r>
            <a:r>
              <a:rPr lang="zh-CN" altLang="zh-CN" dirty="0"/>
              <a:t>的数量，将读压力分散到多台</a:t>
            </a:r>
            <a:r>
              <a:rPr lang="en-US" altLang="zh-CN" dirty="0"/>
              <a:t> Slave </a:t>
            </a:r>
            <a:r>
              <a:rPr lang="zh-CN" altLang="zh-CN" dirty="0"/>
              <a:t>的机器上面，即可通过分散单台数据库服务器的读压力来解决数据库端的读性能瓶颈</a:t>
            </a:r>
            <a:endParaRPr lang="zh-CN" altLang="en-US" dirty="0"/>
          </a:p>
        </p:txBody>
      </p:sp>
      <p:pic>
        <p:nvPicPr>
          <p:cNvPr id="15362" name="Picture 2" descr="434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1920" y="1700808"/>
            <a:ext cx="5076825" cy="3810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412006205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Dual Master </a:t>
            </a:r>
            <a:r>
              <a:rPr lang="zh-CN" altLang="zh-CN" dirty="0"/>
              <a:t>复制架构</a:t>
            </a:r>
            <a:r>
              <a:rPr lang="en-US" altLang="zh-CN" dirty="0"/>
              <a:t>(Master - Master)</a:t>
            </a:r>
            <a:endParaRPr lang="zh-CN" altLang="en-US" dirty="0"/>
          </a:p>
        </p:txBody>
      </p:sp>
      <p:sp>
        <p:nvSpPr>
          <p:cNvPr id="3" name="内容占位符 2"/>
          <p:cNvSpPr>
            <a:spLocks noGrp="1"/>
          </p:cNvSpPr>
          <p:nvPr>
            <p:ph idx="1"/>
          </p:nvPr>
        </p:nvSpPr>
        <p:spPr>
          <a:xfrm>
            <a:off x="457200" y="1752600"/>
            <a:ext cx="3610744" cy="4373563"/>
          </a:xfrm>
        </p:spPr>
        <p:txBody>
          <a:bodyPr/>
          <a:lstStyle/>
          <a:p>
            <a:pPr marL="457200" indent="-457200">
              <a:buFont typeface="+mj-lt"/>
              <a:buAutoNum type="arabicPeriod"/>
            </a:pPr>
            <a:r>
              <a:rPr lang="zh-CN" altLang="zh-CN" sz="1600" dirty="0"/>
              <a:t>一些特定的场景下进行</a:t>
            </a:r>
            <a:r>
              <a:rPr lang="en-US" altLang="zh-CN" sz="1600" dirty="0"/>
              <a:t> Master </a:t>
            </a:r>
            <a:r>
              <a:rPr lang="zh-CN" altLang="zh-CN" sz="1600" dirty="0"/>
              <a:t>的</a:t>
            </a:r>
            <a:r>
              <a:rPr lang="zh-CN" altLang="zh-CN" sz="1600" dirty="0" smtClean="0"/>
              <a:t>切换</a:t>
            </a:r>
            <a:endParaRPr lang="en-US" altLang="zh-CN" sz="1600" dirty="0" smtClean="0"/>
          </a:p>
          <a:p>
            <a:pPr marL="457200" indent="-457200">
              <a:buFont typeface="+mj-lt"/>
              <a:buAutoNum type="arabicPeriod"/>
            </a:pPr>
            <a:r>
              <a:rPr lang="en-US" altLang="zh-CN" sz="1600" dirty="0"/>
              <a:t>Slave </a:t>
            </a:r>
            <a:r>
              <a:rPr lang="zh-CN" altLang="zh-CN" sz="1600" dirty="0"/>
              <a:t>节点切换成</a:t>
            </a:r>
            <a:r>
              <a:rPr lang="en-US" altLang="zh-CN" sz="1600" dirty="0"/>
              <a:t> Master </a:t>
            </a:r>
            <a:r>
              <a:rPr lang="zh-CN" altLang="zh-CN" sz="1600" dirty="0"/>
              <a:t>来提供写入的</a:t>
            </a:r>
            <a:r>
              <a:rPr lang="zh-CN" altLang="zh-CN" sz="1600" dirty="0" smtClean="0"/>
              <a:t>服务</a:t>
            </a:r>
            <a:endParaRPr lang="en-US" altLang="zh-CN" sz="1600" dirty="0" smtClean="0"/>
          </a:p>
          <a:p>
            <a:pPr marL="457200" indent="-457200">
              <a:buFont typeface="+mj-lt"/>
              <a:buAutoNum type="arabicPeriod"/>
            </a:pPr>
            <a:r>
              <a:rPr lang="en-US" altLang="zh-CN" sz="1600" dirty="0"/>
              <a:t>Master </a:t>
            </a:r>
            <a:r>
              <a:rPr lang="zh-CN" altLang="zh-CN" sz="1600" dirty="0"/>
              <a:t>节点的数据就会和实际的数据不</a:t>
            </a:r>
            <a:r>
              <a:rPr lang="zh-CN" altLang="zh-CN" sz="1600" dirty="0" smtClean="0"/>
              <a:t>一致</a:t>
            </a:r>
            <a:endParaRPr lang="en-US" altLang="zh-CN" sz="1600" dirty="0" smtClean="0"/>
          </a:p>
          <a:p>
            <a:pPr marL="457200" indent="-457200">
              <a:buFont typeface="+mj-lt"/>
              <a:buAutoNum type="arabicPeriod"/>
            </a:pPr>
            <a:r>
              <a:rPr lang="zh-CN" altLang="zh-CN" sz="1600" dirty="0"/>
              <a:t>反转原</a:t>
            </a:r>
            <a:r>
              <a:rPr lang="en-US" altLang="zh-CN" sz="1600" dirty="0"/>
              <a:t> Master - Slave </a:t>
            </a:r>
            <a:r>
              <a:rPr lang="zh-CN" altLang="zh-CN" sz="1600" dirty="0" smtClean="0"/>
              <a:t>关系</a:t>
            </a:r>
            <a:r>
              <a:rPr lang="zh-CN" altLang="zh-CN" sz="1600" dirty="0"/>
              <a:t>，重新搭建</a:t>
            </a:r>
            <a:r>
              <a:rPr lang="en-US" altLang="zh-CN" sz="1600" dirty="0"/>
              <a:t> Replication </a:t>
            </a:r>
            <a:r>
              <a:rPr lang="zh-CN" altLang="zh-CN" sz="1600" dirty="0" smtClean="0"/>
              <a:t>环境</a:t>
            </a:r>
            <a:endParaRPr lang="en-US" altLang="zh-CN" sz="1600" dirty="0" smtClean="0"/>
          </a:p>
          <a:p>
            <a:pPr marL="457200" indent="-457200">
              <a:buFont typeface="+mj-lt"/>
              <a:buAutoNum type="arabicPeriod"/>
            </a:pPr>
            <a:endParaRPr lang="en-US" altLang="zh-CN" sz="1600" dirty="0"/>
          </a:p>
          <a:p>
            <a:pPr marL="457200" indent="-457200">
              <a:buFont typeface="Arial" panose="020B0604020202020204" pitchFamily="34" charset="0"/>
              <a:buChar char="•"/>
            </a:pPr>
            <a:r>
              <a:rPr lang="en-US" altLang="zh-CN" sz="1600" b="0" dirty="0"/>
              <a:t>Dual Master </a:t>
            </a:r>
            <a:r>
              <a:rPr lang="zh-CN" altLang="zh-CN" sz="1600" b="0" dirty="0" smtClean="0"/>
              <a:t>环境就是</a:t>
            </a:r>
            <a:r>
              <a:rPr lang="zh-CN" altLang="zh-CN" sz="1600" b="0" dirty="0"/>
              <a:t>两个</a:t>
            </a:r>
            <a:r>
              <a:rPr lang="en-US" altLang="zh-CN" sz="1600" b="0" dirty="0"/>
              <a:t> MySQL Server </a:t>
            </a:r>
            <a:r>
              <a:rPr lang="zh-CN" altLang="zh-CN" sz="1600" b="0" dirty="0"/>
              <a:t>互相将对方作为自己的</a:t>
            </a:r>
            <a:r>
              <a:rPr lang="en-US" altLang="zh-CN" sz="1600" b="0" dirty="0"/>
              <a:t> Master</a:t>
            </a:r>
            <a:r>
              <a:rPr lang="zh-CN" altLang="zh-CN" sz="1600" b="0" dirty="0"/>
              <a:t>，自己作为对方的</a:t>
            </a:r>
            <a:r>
              <a:rPr lang="en-US" altLang="zh-CN" sz="1600" b="0" dirty="0"/>
              <a:t> Slave </a:t>
            </a:r>
            <a:r>
              <a:rPr lang="zh-CN" altLang="zh-CN" sz="1600" b="0" dirty="0"/>
              <a:t>来进行复制。这样，任何一方所做的变更，都会通过复制应用到另外一方的数据库中。</a:t>
            </a:r>
            <a:endParaRPr lang="zh-CN" altLang="en-US" sz="1600" b="0" dirty="0"/>
          </a:p>
        </p:txBody>
      </p:sp>
      <p:pic>
        <p:nvPicPr>
          <p:cNvPr id="16386" name="Picture 2" descr="435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3928" y="1556792"/>
            <a:ext cx="5076825" cy="3552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532515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itchFamily="34" charset="-122"/>
                <a:ea typeface="微软雅黑" pitchFamily="34" charset="-122"/>
              </a:rPr>
              <a:t>数据库的主要特性</a:t>
            </a:r>
            <a:endParaRPr lang="zh-CN" altLang="en-US" dirty="0">
              <a:latin typeface="微软雅黑" pitchFamily="34" charset="-122"/>
              <a:ea typeface="微软雅黑" pitchFamily="34" charset="-122"/>
            </a:endParaRPr>
          </a:p>
        </p:txBody>
      </p:sp>
      <p:sp>
        <p:nvSpPr>
          <p:cNvPr id="3" name="内容占位符 2"/>
          <p:cNvSpPr>
            <a:spLocks noGrp="1"/>
          </p:cNvSpPr>
          <p:nvPr>
            <p:ph sz="quarter" idx="1"/>
          </p:nvPr>
        </p:nvSpPr>
        <p:spPr/>
        <p:txBody>
          <a:bodyPr>
            <a:normAutofit/>
          </a:bodyPr>
          <a:lstStyle/>
          <a:p>
            <a:endParaRPr lang="en-US" altLang="zh-CN" dirty="0" smtClean="0"/>
          </a:p>
          <a:p>
            <a:r>
              <a:rPr lang="en-US" altLang="zh-CN" dirty="0" smtClean="0">
                <a:latin typeface="微软雅黑" pitchFamily="34" charset="-122"/>
                <a:ea typeface="微软雅黑" pitchFamily="34" charset="-122"/>
              </a:rPr>
              <a:t>ACID </a:t>
            </a:r>
          </a:p>
          <a:p>
            <a:pPr lvl="1"/>
            <a:r>
              <a:rPr lang="zh-CN" altLang="en-US" dirty="0">
                <a:latin typeface="微软雅黑" pitchFamily="34" charset="-122"/>
                <a:ea typeface="微软雅黑" pitchFamily="34" charset="-122"/>
              </a:rPr>
              <a:t>原子</a:t>
            </a:r>
            <a:r>
              <a:rPr lang="zh-CN" altLang="en-US" dirty="0" smtClean="0">
                <a:latin typeface="微软雅黑" pitchFamily="34" charset="-122"/>
                <a:ea typeface="微软雅黑" pitchFamily="34" charset="-122"/>
              </a:rPr>
              <a:t>性（</a:t>
            </a:r>
            <a:r>
              <a:rPr lang="en-US" altLang="zh-CN" dirty="0" smtClean="0">
                <a:latin typeface="微软雅黑" pitchFamily="34" charset="-122"/>
                <a:ea typeface="微软雅黑" pitchFamily="34" charset="-122"/>
              </a:rPr>
              <a:t>Atomicity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完整性（</a:t>
            </a:r>
            <a:r>
              <a:rPr lang="en-US" altLang="zh-CN" dirty="0" smtClean="0">
                <a:latin typeface="微软雅黑" pitchFamily="34" charset="-122"/>
                <a:ea typeface="微软雅黑" pitchFamily="34" charset="-122"/>
              </a:rPr>
              <a:t>Consistency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a:latin typeface="微软雅黑" pitchFamily="34" charset="-122"/>
                <a:ea typeface="微软雅黑" pitchFamily="34" charset="-122"/>
              </a:rPr>
              <a:t>隔离</a:t>
            </a:r>
            <a:r>
              <a:rPr lang="zh-CN" altLang="en-US" dirty="0" smtClean="0">
                <a:latin typeface="微软雅黑" pitchFamily="34" charset="-122"/>
                <a:ea typeface="微软雅黑" pitchFamily="34" charset="-122"/>
              </a:rPr>
              <a:t>性 （</a:t>
            </a:r>
            <a:r>
              <a:rPr lang="en-US" altLang="zh-CN" dirty="0" smtClean="0">
                <a:latin typeface="微软雅黑" pitchFamily="34" charset="-122"/>
                <a:ea typeface="微软雅黑" pitchFamily="34" charset="-122"/>
              </a:rPr>
              <a:t>Isolation</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zh-CN" altLang="en-US" dirty="0" smtClean="0">
                <a:latin typeface="微软雅黑" pitchFamily="34" charset="-122"/>
                <a:ea typeface="微软雅黑" pitchFamily="34" charset="-122"/>
              </a:rPr>
              <a:t>持久性 （</a:t>
            </a:r>
            <a:r>
              <a:rPr lang="en-US" altLang="zh-CN" dirty="0" smtClean="0">
                <a:latin typeface="微软雅黑" pitchFamily="34" charset="-122"/>
                <a:ea typeface="微软雅黑" pitchFamily="34" charset="-122"/>
              </a:rPr>
              <a:t>Durability</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r>
              <a:rPr lang="en-US" altLang="zh-CN" dirty="0" smtClean="0">
                <a:latin typeface="微软雅黑" pitchFamily="34" charset="-122"/>
                <a:ea typeface="微软雅黑" pitchFamily="34" charset="-122"/>
              </a:rPr>
              <a:t>Relation </a:t>
            </a:r>
            <a:r>
              <a:rPr lang="zh-CN" altLang="en-US" dirty="0" smtClean="0">
                <a:latin typeface="微软雅黑" pitchFamily="34" charset="-122"/>
                <a:ea typeface="微软雅黑" pitchFamily="34" charset="-122"/>
              </a:rPr>
              <a:t>＆ </a:t>
            </a:r>
            <a:r>
              <a:rPr lang="en-US" altLang="zh-CN" dirty="0" smtClean="0">
                <a:latin typeface="微软雅黑" pitchFamily="34" charset="-122"/>
                <a:ea typeface="微软雅黑" pitchFamily="34" charset="-122"/>
              </a:rPr>
              <a:t>SQL</a:t>
            </a:r>
          </a:p>
          <a:p>
            <a:pPr lvl="1"/>
            <a:r>
              <a:rPr lang="en-US" altLang="zh-CN" dirty="0" smtClean="0">
                <a:latin typeface="微软雅黑" pitchFamily="34" charset="-122"/>
                <a:ea typeface="微软雅黑" pitchFamily="34" charset="-122"/>
              </a:rPr>
              <a:t>Structured Query Language </a:t>
            </a:r>
            <a:r>
              <a:rPr lang="zh-CN" altLang="en-US" dirty="0" smtClean="0">
                <a:latin typeface="微软雅黑" pitchFamily="34" charset="-122"/>
                <a:ea typeface="微软雅黑" pitchFamily="34" charset="-122"/>
              </a:rPr>
              <a:t>（即</a:t>
            </a:r>
            <a:r>
              <a:rPr lang="en-US" altLang="zh-CN" dirty="0" smtClean="0">
                <a:latin typeface="微软雅黑" pitchFamily="34" charset="-122"/>
                <a:ea typeface="微软雅黑" pitchFamily="34" charset="-122"/>
              </a:rPr>
              <a:t>SQL</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lvl="1"/>
            <a:r>
              <a:rPr lang="en-US" altLang="zh-CN" dirty="0" smtClean="0">
                <a:latin typeface="微软雅黑" pitchFamily="34" charset="-122"/>
                <a:ea typeface="微软雅黑" pitchFamily="34" charset="-122"/>
                <a:hlinkClick r:id="rId2"/>
              </a:rPr>
              <a:t>A Relational Model of Data for Large Shared Data Banks</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a:t>
            </a:r>
            <a:r>
              <a:rPr lang="en-US" altLang="zh-CN" dirty="0" smtClean="0">
                <a:latin typeface="微软雅黑" pitchFamily="34" charset="-122"/>
                <a:ea typeface="微软雅黑" pitchFamily="34" charset="-122"/>
              </a:rPr>
              <a:t>By </a:t>
            </a:r>
            <a:r>
              <a:rPr lang="en-US" altLang="zh-CN" b="1" dirty="0" smtClean="0">
                <a:latin typeface="微软雅黑" pitchFamily="34" charset="-122"/>
                <a:ea typeface="微软雅黑" pitchFamily="34" charset="-122"/>
              </a:rPr>
              <a:t>Edgar </a:t>
            </a:r>
            <a:r>
              <a:rPr lang="en-US" altLang="zh-CN" b="1" dirty="0" err="1" smtClean="0">
                <a:latin typeface="微软雅黑" pitchFamily="34" charset="-122"/>
                <a:ea typeface="微软雅黑" pitchFamily="34" charset="-122"/>
              </a:rPr>
              <a:t>Codd</a:t>
            </a:r>
            <a:r>
              <a:rPr lang="zh-CN" altLang="en-US" dirty="0" smtClean="0">
                <a:latin typeface="微软雅黑" pitchFamily="34" charset="-122"/>
                <a:ea typeface="微软雅黑" pitchFamily="34" charset="-122"/>
              </a:rPr>
              <a:t>）</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562037778"/>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级联复制架构</a:t>
            </a:r>
            <a:r>
              <a:rPr lang="en-US" altLang="zh-CN" dirty="0"/>
              <a:t>(Master - Slaves - Slaves ...)</a:t>
            </a:r>
            <a:endParaRPr lang="zh-CN" altLang="en-US" dirty="0"/>
          </a:p>
        </p:txBody>
      </p:sp>
      <p:sp>
        <p:nvSpPr>
          <p:cNvPr id="3" name="内容占位符 2"/>
          <p:cNvSpPr>
            <a:spLocks noGrp="1"/>
          </p:cNvSpPr>
          <p:nvPr>
            <p:ph idx="1"/>
          </p:nvPr>
        </p:nvSpPr>
        <p:spPr/>
        <p:txBody>
          <a:bodyPr/>
          <a:lstStyle/>
          <a:p>
            <a:r>
              <a:rPr lang="zh-CN" altLang="zh-CN" dirty="0"/>
              <a:t>有些应用场景中，可能读写压力差别比较大，读压力特别的大，一个</a:t>
            </a:r>
            <a:r>
              <a:rPr lang="en-US" altLang="zh-CN" dirty="0"/>
              <a:t> Master </a:t>
            </a:r>
            <a:r>
              <a:rPr lang="zh-CN" altLang="zh-CN" dirty="0"/>
              <a:t>可能需要上</a:t>
            </a:r>
            <a:r>
              <a:rPr lang="en-US" altLang="zh-CN" dirty="0"/>
              <a:t>10</a:t>
            </a:r>
            <a:r>
              <a:rPr lang="zh-CN" altLang="zh-CN" dirty="0"/>
              <a:t>台甚至更多的</a:t>
            </a:r>
            <a:r>
              <a:rPr lang="en-US" altLang="zh-CN" dirty="0"/>
              <a:t> Slave </a:t>
            </a:r>
            <a:r>
              <a:rPr lang="zh-CN" altLang="zh-CN" dirty="0"/>
              <a:t>才能够支撑注读的压力</a:t>
            </a:r>
            <a:r>
              <a:rPr lang="zh-CN" altLang="zh-CN" dirty="0" smtClean="0"/>
              <a:t>。</a:t>
            </a:r>
            <a:r>
              <a:rPr lang="zh-CN" altLang="zh-CN" dirty="0"/>
              <a:t>复制就会消耗较多的资源，很容易造成复制的</a:t>
            </a:r>
            <a:r>
              <a:rPr lang="zh-CN" altLang="zh-CN" dirty="0" smtClean="0"/>
              <a:t>延时</a:t>
            </a:r>
            <a:r>
              <a:rPr lang="zh-CN" altLang="en-US" dirty="0" smtClean="0"/>
              <a:t>。</a:t>
            </a:r>
            <a:endParaRPr lang="zh-CN" altLang="en-US" dirty="0"/>
          </a:p>
        </p:txBody>
      </p:sp>
      <p:pic>
        <p:nvPicPr>
          <p:cNvPr id="17410" name="Picture 2" descr="436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2852936"/>
            <a:ext cx="5616624" cy="37410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57217448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Dual Master </a:t>
            </a:r>
            <a:r>
              <a:rPr lang="zh-CN" altLang="zh-CN" dirty="0"/>
              <a:t>与级联复制结合架构</a:t>
            </a:r>
            <a:r>
              <a:rPr lang="en-US" altLang="zh-CN" dirty="0"/>
              <a:t>(Master - Master - Slaves)</a:t>
            </a:r>
            <a:endParaRPr lang="zh-CN" altLang="en-US" dirty="0"/>
          </a:p>
        </p:txBody>
      </p:sp>
      <p:sp>
        <p:nvSpPr>
          <p:cNvPr id="3" name="内容占位符 2"/>
          <p:cNvSpPr>
            <a:spLocks noGrp="1"/>
          </p:cNvSpPr>
          <p:nvPr>
            <p:ph idx="1"/>
          </p:nvPr>
        </p:nvSpPr>
        <p:spPr/>
        <p:txBody>
          <a:bodyPr/>
          <a:lstStyle/>
          <a:p>
            <a:r>
              <a:rPr lang="en-US" altLang="zh-CN" dirty="0" smtClean="0"/>
              <a:t>MMS</a:t>
            </a:r>
            <a:r>
              <a:rPr lang="zh-CN" altLang="en-US" dirty="0" smtClean="0"/>
              <a:t>同时</a:t>
            </a:r>
            <a:r>
              <a:rPr lang="zh-CN" altLang="zh-CN" dirty="0" smtClean="0"/>
              <a:t>解决</a:t>
            </a:r>
            <a:r>
              <a:rPr lang="en-US" altLang="zh-CN" dirty="0" smtClean="0"/>
              <a:t> </a:t>
            </a:r>
            <a:r>
              <a:rPr lang="en-US" altLang="zh-CN" dirty="0"/>
              <a:t>Master </a:t>
            </a:r>
            <a:r>
              <a:rPr lang="zh-CN" altLang="zh-CN" dirty="0"/>
              <a:t>因为所附属的</a:t>
            </a:r>
            <a:r>
              <a:rPr lang="en-US" altLang="zh-CN" dirty="0"/>
              <a:t> Slave </a:t>
            </a:r>
            <a:r>
              <a:rPr lang="zh-CN" altLang="zh-CN" dirty="0"/>
              <a:t>过多而成为瓶颈的问题</a:t>
            </a:r>
            <a:r>
              <a:rPr lang="zh-CN" altLang="zh-CN" dirty="0" smtClean="0"/>
              <a:t>，</a:t>
            </a:r>
            <a:r>
              <a:rPr lang="zh-CN" altLang="en-US" dirty="0" smtClean="0"/>
              <a:t>及</a:t>
            </a:r>
            <a:r>
              <a:rPr lang="zh-CN" altLang="zh-CN" dirty="0" smtClean="0"/>
              <a:t>解决</a:t>
            </a:r>
            <a:r>
              <a:rPr lang="zh-CN" altLang="zh-CN" dirty="0"/>
              <a:t>人工维护和出现异常需要切换后可能存在重新搭建 </a:t>
            </a:r>
            <a:r>
              <a:rPr lang="en-US" altLang="zh-CN" dirty="0"/>
              <a:t>Replication </a:t>
            </a:r>
            <a:r>
              <a:rPr lang="zh-CN" altLang="zh-CN" dirty="0"/>
              <a:t>的问题</a:t>
            </a:r>
            <a:r>
              <a:rPr lang="zh-CN" altLang="zh-CN" dirty="0" smtClean="0"/>
              <a:t>。</a:t>
            </a:r>
            <a:endParaRPr lang="en-US" altLang="zh-CN" dirty="0" smtClean="0"/>
          </a:p>
          <a:p>
            <a:endParaRPr lang="zh-CN" altLang="en-US" dirty="0"/>
          </a:p>
        </p:txBody>
      </p:sp>
      <p:pic>
        <p:nvPicPr>
          <p:cNvPr id="18434" name="Picture 2" descr="437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888" y="2564904"/>
            <a:ext cx="5076825" cy="4067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71321031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Cluster</a:t>
            </a:r>
            <a:endParaRPr lang="zh-CN" altLang="en-US" dirty="0"/>
          </a:p>
        </p:txBody>
      </p:sp>
      <p:sp>
        <p:nvSpPr>
          <p:cNvPr id="3" name="文本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07635441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MySQL </a:t>
            </a:r>
            <a:r>
              <a:rPr lang="en-US" altLang="zh-CN" dirty="0" smtClean="0"/>
              <a:t>Cluster</a:t>
            </a:r>
            <a:br>
              <a:rPr lang="en-US" altLang="zh-CN" dirty="0" smtClean="0"/>
            </a:br>
            <a:r>
              <a:rPr lang="en-US" altLang="zh-CN" dirty="0"/>
              <a:t>SQL</a:t>
            </a:r>
            <a:r>
              <a:rPr lang="zh-CN" altLang="zh-CN" dirty="0"/>
              <a:t>服务器节点</a:t>
            </a:r>
            <a:endParaRPr lang="zh-CN" altLang="en-US" dirty="0"/>
          </a:p>
        </p:txBody>
      </p:sp>
      <p:sp>
        <p:nvSpPr>
          <p:cNvPr id="3" name="内容占位符 2"/>
          <p:cNvSpPr>
            <a:spLocks noGrp="1"/>
          </p:cNvSpPr>
          <p:nvPr>
            <p:ph idx="1"/>
          </p:nvPr>
        </p:nvSpPr>
        <p:spPr/>
        <p:txBody>
          <a:bodyPr/>
          <a:lstStyle/>
          <a:p>
            <a:r>
              <a:rPr lang="en-US" altLang="zh-CN" sz="1800" dirty="0"/>
              <a:t>MySQL Cluster</a:t>
            </a:r>
            <a:r>
              <a:rPr lang="zh-CN" altLang="zh-CN" sz="1800" dirty="0"/>
              <a:t>实际上是在无共享存储设备的情况下实现的一种完全分布式数据库系统，其主要通过</a:t>
            </a:r>
            <a:r>
              <a:rPr lang="en-US" altLang="zh-CN" sz="1800" dirty="0"/>
              <a:t>NDB Cluster</a:t>
            </a:r>
            <a:r>
              <a:rPr lang="zh-CN" altLang="zh-CN" sz="1800" dirty="0"/>
              <a:t>（简称</a:t>
            </a:r>
            <a:r>
              <a:rPr lang="en-US" altLang="zh-CN" sz="1800" dirty="0"/>
              <a:t>NDB</a:t>
            </a:r>
            <a:r>
              <a:rPr lang="zh-CN" altLang="zh-CN" sz="1800" dirty="0"/>
              <a:t>）存储引擎来实现。</a:t>
            </a:r>
            <a:endParaRPr lang="zh-CN" altLang="en-US" sz="1800" dirty="0"/>
          </a:p>
          <a:p>
            <a:endParaRPr lang="en-US" altLang="zh-CN" sz="1800" dirty="0" smtClean="0"/>
          </a:p>
          <a:p>
            <a:r>
              <a:rPr lang="en-US" altLang="zh-CN" sz="1800" dirty="0" smtClean="0"/>
              <a:t>MySQL </a:t>
            </a:r>
            <a:r>
              <a:rPr lang="en-US" altLang="zh-CN" sz="1800" dirty="0"/>
              <a:t>Cluster</a:t>
            </a:r>
            <a:r>
              <a:rPr lang="zh-CN" altLang="zh-CN" sz="1800" dirty="0"/>
              <a:t>的</a:t>
            </a:r>
            <a:r>
              <a:rPr lang="zh-CN" altLang="zh-CN" sz="1800" dirty="0" smtClean="0"/>
              <a:t>环境由</a:t>
            </a:r>
            <a:r>
              <a:rPr lang="zh-CN" altLang="zh-CN" sz="1800" dirty="0"/>
              <a:t>以下三部分组成：</a:t>
            </a:r>
          </a:p>
          <a:p>
            <a:pPr marL="342900" indent="-342900">
              <a:buFont typeface="Arial" panose="020B0604020202020204" pitchFamily="34" charset="0"/>
              <a:buChar char="•"/>
            </a:pPr>
            <a:r>
              <a:rPr lang="en-US" altLang="zh-CN" sz="1800" dirty="0" smtClean="0"/>
              <a:t>SQL</a:t>
            </a:r>
            <a:r>
              <a:rPr lang="zh-CN" altLang="zh-CN" sz="1800" dirty="0"/>
              <a:t>层的</a:t>
            </a:r>
            <a:r>
              <a:rPr lang="en-US" altLang="zh-CN" sz="1800" dirty="0"/>
              <a:t>SQL</a:t>
            </a:r>
            <a:r>
              <a:rPr lang="zh-CN" altLang="zh-CN" sz="1800" dirty="0"/>
              <a:t>服务器节点（后面简称为</a:t>
            </a:r>
            <a:r>
              <a:rPr lang="en-US" altLang="zh-CN" sz="1800" dirty="0"/>
              <a:t>SQL</a:t>
            </a:r>
            <a:r>
              <a:rPr lang="zh-CN" altLang="zh-CN" sz="1800" dirty="0"/>
              <a:t>节点），也就是我们常说的</a:t>
            </a:r>
            <a:r>
              <a:rPr lang="en-US" altLang="zh-CN" sz="1800" dirty="0"/>
              <a:t>MySQL Server</a:t>
            </a:r>
            <a:r>
              <a:rPr lang="zh-CN" altLang="zh-CN" sz="1800" dirty="0"/>
              <a:t>。</a:t>
            </a:r>
          </a:p>
          <a:p>
            <a:pPr marL="742950" lvl="1" indent="-285750"/>
            <a:r>
              <a:rPr lang="zh-CN" altLang="zh-CN" sz="1800" dirty="0"/>
              <a:t>主要负责实现一个数据库在存储层之上的所有事情，比如连接管理，</a:t>
            </a:r>
            <a:r>
              <a:rPr lang="en-US" altLang="zh-CN" sz="1800" dirty="0"/>
              <a:t>Query </a:t>
            </a:r>
            <a:r>
              <a:rPr lang="zh-CN" altLang="zh-CN" sz="1800" dirty="0"/>
              <a:t>优化和响应，</a:t>
            </a:r>
            <a:r>
              <a:rPr lang="en-US" altLang="zh-CN" sz="1800" dirty="0"/>
              <a:t>Cache </a:t>
            </a:r>
            <a:r>
              <a:rPr lang="zh-CN" altLang="zh-CN" sz="1800" dirty="0"/>
              <a:t>管理等等，只有存储层的工作交给了 </a:t>
            </a:r>
            <a:r>
              <a:rPr lang="en-US" altLang="zh-CN" sz="1800" dirty="0"/>
              <a:t>NDB </a:t>
            </a:r>
            <a:r>
              <a:rPr lang="zh-CN" altLang="zh-CN" sz="1800" dirty="0"/>
              <a:t>数据节点去处理了。也就是说，在纯粹的</a:t>
            </a:r>
            <a:r>
              <a:rPr lang="en-US" altLang="zh-CN" sz="1800" dirty="0"/>
              <a:t>MySQL Cluster</a:t>
            </a:r>
            <a:r>
              <a:rPr lang="zh-CN" altLang="zh-CN" sz="1800" dirty="0"/>
              <a:t>环境中的</a:t>
            </a:r>
            <a:r>
              <a:rPr lang="en-US" altLang="zh-CN" sz="1800" dirty="0"/>
              <a:t>SQL</a:t>
            </a:r>
            <a:r>
              <a:rPr lang="zh-CN" altLang="zh-CN" sz="1800" dirty="0"/>
              <a:t>节点，可以被认为是一个不需要提供任何存储引擎的</a:t>
            </a:r>
            <a:r>
              <a:rPr lang="en-US" altLang="zh-CN" sz="1800" dirty="0"/>
              <a:t> MySQL</a:t>
            </a:r>
            <a:r>
              <a:rPr lang="zh-CN" altLang="zh-CN" sz="1800" dirty="0"/>
              <a:t>服务器，因为他的存储引擎有</a:t>
            </a:r>
            <a:r>
              <a:rPr lang="en-US" altLang="zh-CN" sz="1800" dirty="0"/>
              <a:t>Cluster</a:t>
            </a:r>
            <a:r>
              <a:rPr lang="zh-CN" altLang="zh-CN" sz="1800" dirty="0"/>
              <a:t>环境中的 </a:t>
            </a:r>
            <a:r>
              <a:rPr lang="en-US" altLang="zh-CN" sz="1800" dirty="0"/>
              <a:t>NDB </a:t>
            </a:r>
            <a:r>
              <a:rPr lang="zh-CN" altLang="zh-CN" sz="1800" dirty="0"/>
              <a:t>节点来担任。所以，</a:t>
            </a:r>
            <a:r>
              <a:rPr lang="en-US" altLang="zh-CN" sz="1800" dirty="0"/>
              <a:t>SQL</a:t>
            </a:r>
            <a:r>
              <a:rPr lang="zh-CN" altLang="zh-CN" sz="1800" dirty="0"/>
              <a:t>层各</a:t>
            </a:r>
            <a:r>
              <a:rPr lang="en-US" altLang="zh-CN" sz="1800" dirty="0"/>
              <a:t>MySQL</a:t>
            </a:r>
            <a:r>
              <a:rPr lang="zh-CN" altLang="zh-CN" sz="1800" dirty="0"/>
              <a:t>服务器的启动与普通的 </a:t>
            </a:r>
            <a:r>
              <a:rPr lang="en-US" altLang="zh-CN" sz="1800" dirty="0"/>
              <a:t>MySQL Server </a:t>
            </a:r>
            <a:r>
              <a:rPr lang="zh-CN" altLang="zh-CN" sz="1800" dirty="0"/>
              <a:t>启动也有一定的区别，必须要添加</a:t>
            </a:r>
            <a:r>
              <a:rPr lang="en-US" altLang="zh-CN" sz="1800" dirty="0" err="1"/>
              <a:t>ndbcluster</a:t>
            </a:r>
            <a:r>
              <a:rPr lang="zh-CN" altLang="zh-CN" sz="1800" dirty="0"/>
              <a:t>参数选项才行。我们可以添加在</a:t>
            </a:r>
            <a:r>
              <a:rPr lang="en-US" altLang="zh-CN" sz="1800" dirty="0" err="1"/>
              <a:t>my.cnf</a:t>
            </a:r>
            <a:r>
              <a:rPr lang="zh-CN" altLang="zh-CN" sz="1800" dirty="0"/>
              <a:t>配置文件中，也可以通过启动命令行来指定。</a:t>
            </a:r>
          </a:p>
          <a:p>
            <a:endParaRPr lang="zh-CN" altLang="en-US" sz="1800" dirty="0"/>
          </a:p>
        </p:txBody>
      </p:sp>
    </p:spTree>
    <p:extLst>
      <p:ext uri="{BB962C8B-B14F-4D97-AF65-F5344CB8AC3E}">
        <p14:creationId xmlns:p14="http://schemas.microsoft.com/office/powerpoint/2010/main" val="388072683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NDB </a:t>
            </a:r>
            <a:r>
              <a:rPr lang="zh-CN" altLang="zh-CN" dirty="0"/>
              <a:t>数据节点</a:t>
            </a:r>
            <a:endParaRPr lang="zh-CN" altLang="en-US" dirty="0"/>
          </a:p>
        </p:txBody>
      </p:sp>
      <p:sp>
        <p:nvSpPr>
          <p:cNvPr id="3" name="内容占位符 2"/>
          <p:cNvSpPr>
            <a:spLocks noGrp="1"/>
          </p:cNvSpPr>
          <p:nvPr>
            <p:ph idx="1"/>
          </p:nvPr>
        </p:nvSpPr>
        <p:spPr/>
        <p:txBody>
          <a:bodyPr/>
          <a:lstStyle/>
          <a:p>
            <a:pPr marL="457200" indent="-457200">
              <a:buFont typeface="Arial" panose="020B0604020202020204" pitchFamily="34" charset="0"/>
              <a:buChar char="•"/>
            </a:pPr>
            <a:r>
              <a:rPr lang="en-US" altLang="zh-CN" dirty="0" smtClean="0"/>
              <a:t>Storage </a:t>
            </a:r>
            <a:r>
              <a:rPr lang="zh-CN" altLang="zh-CN" dirty="0"/>
              <a:t>层的 </a:t>
            </a:r>
            <a:r>
              <a:rPr lang="en-US" altLang="zh-CN" dirty="0"/>
              <a:t>NDB </a:t>
            </a:r>
            <a:r>
              <a:rPr lang="zh-CN" altLang="zh-CN" dirty="0"/>
              <a:t>数据节点，</a:t>
            </a:r>
            <a:r>
              <a:rPr lang="zh-CN" altLang="zh-CN" dirty="0" smtClean="0"/>
              <a:t>也就是</a:t>
            </a:r>
            <a:r>
              <a:rPr lang="en-US" altLang="zh-CN" dirty="0" smtClean="0"/>
              <a:t>NDB </a:t>
            </a:r>
            <a:r>
              <a:rPr lang="en-US" altLang="zh-CN" dirty="0"/>
              <a:t>Cluster</a:t>
            </a:r>
            <a:r>
              <a:rPr lang="zh-CN" altLang="zh-CN" dirty="0"/>
              <a:t>。</a:t>
            </a:r>
          </a:p>
          <a:p>
            <a:pPr marL="800100" lvl="1" indent="-342900"/>
            <a:r>
              <a:rPr lang="zh-CN" altLang="zh-CN" dirty="0" smtClean="0"/>
              <a:t>最初 </a:t>
            </a:r>
            <a:r>
              <a:rPr lang="en-US" altLang="zh-CN" dirty="0"/>
              <a:t>NDB </a:t>
            </a:r>
            <a:r>
              <a:rPr lang="zh-CN" altLang="zh-CN" dirty="0"/>
              <a:t>是一个内存式存储引擎，当然也会将数据持久化到存储设备上</a:t>
            </a:r>
            <a:r>
              <a:rPr lang="zh-CN" altLang="zh-CN" dirty="0" smtClean="0"/>
              <a:t>。最新</a:t>
            </a:r>
            <a:r>
              <a:rPr lang="zh-CN" altLang="zh-CN" dirty="0"/>
              <a:t>的</a:t>
            </a:r>
            <a:r>
              <a:rPr lang="en-US" altLang="zh-CN" dirty="0"/>
              <a:t> NDB Cluster </a:t>
            </a:r>
            <a:r>
              <a:rPr lang="zh-CN" altLang="zh-CN" dirty="0"/>
              <a:t>存储引擎已经改进了这一点，可以选择数据是全部加载到内存中还是仅仅加载索引数据</a:t>
            </a:r>
            <a:r>
              <a:rPr lang="zh-CN" altLang="zh-CN" dirty="0" smtClean="0"/>
              <a:t>。</a:t>
            </a:r>
            <a:endParaRPr lang="en-US" altLang="zh-CN" dirty="0" smtClean="0"/>
          </a:p>
          <a:p>
            <a:pPr marL="800100" lvl="1" indent="-342900"/>
            <a:r>
              <a:rPr lang="en-US" altLang="zh-CN" dirty="0" smtClean="0"/>
              <a:t>NDB </a:t>
            </a:r>
            <a:r>
              <a:rPr lang="zh-CN" altLang="zh-CN" dirty="0"/>
              <a:t>节点主要是实现底层数据存储功能，来保存</a:t>
            </a:r>
            <a:r>
              <a:rPr lang="en-US" altLang="zh-CN" dirty="0"/>
              <a:t>Cluster</a:t>
            </a:r>
            <a:r>
              <a:rPr lang="zh-CN" altLang="zh-CN" dirty="0"/>
              <a:t>的数据。每一个</a:t>
            </a:r>
            <a:r>
              <a:rPr lang="en-US" altLang="zh-CN" dirty="0"/>
              <a:t>Cluster</a:t>
            </a:r>
            <a:r>
              <a:rPr lang="zh-CN" altLang="zh-CN" dirty="0"/>
              <a:t>节点保存完整数据的一个</a:t>
            </a:r>
            <a:r>
              <a:rPr lang="en-US" altLang="zh-CN" dirty="0"/>
              <a:t>fragment</a:t>
            </a:r>
            <a:r>
              <a:rPr lang="zh-CN" altLang="zh-CN" dirty="0"/>
              <a:t>，也就是一个数据分片（或者一份完整的数据，视节点数目和配置而定），所以只要配置得当，</a:t>
            </a:r>
            <a:r>
              <a:rPr lang="en-US" altLang="zh-CN" dirty="0"/>
              <a:t>MySQL Cluster</a:t>
            </a:r>
            <a:r>
              <a:rPr lang="zh-CN" altLang="zh-CN" dirty="0"/>
              <a:t>在存储层不会出现单点的问题</a:t>
            </a:r>
            <a:r>
              <a:rPr lang="zh-CN" altLang="zh-CN" dirty="0" smtClean="0"/>
              <a:t>。</a:t>
            </a:r>
            <a:endParaRPr lang="en-US" altLang="zh-CN" dirty="0" smtClean="0"/>
          </a:p>
          <a:p>
            <a:pPr marL="800100" lvl="1" indent="-342900"/>
            <a:r>
              <a:rPr lang="zh-CN" altLang="zh-CN" dirty="0" smtClean="0"/>
              <a:t>一般来说</a:t>
            </a:r>
            <a:r>
              <a:rPr lang="zh-CN" altLang="zh-CN" dirty="0"/>
              <a:t>，</a:t>
            </a:r>
            <a:r>
              <a:rPr lang="en-US" altLang="zh-CN" dirty="0"/>
              <a:t>NDB </a:t>
            </a:r>
            <a:r>
              <a:rPr lang="zh-CN" altLang="zh-CN" dirty="0"/>
              <a:t>节点被组织成一个一个的</a:t>
            </a:r>
            <a:r>
              <a:rPr lang="en-US" altLang="zh-CN" dirty="0"/>
              <a:t>NDB Group</a:t>
            </a:r>
            <a:r>
              <a:rPr lang="zh-CN" altLang="zh-CN" dirty="0"/>
              <a:t>，一个</a:t>
            </a:r>
            <a:r>
              <a:rPr lang="en-US" altLang="zh-CN" dirty="0"/>
              <a:t>NDB Group</a:t>
            </a:r>
            <a:r>
              <a:rPr lang="zh-CN" altLang="zh-CN" dirty="0"/>
              <a:t>实际上就是一组存有完全相同的物理数据的</a:t>
            </a:r>
            <a:r>
              <a:rPr lang="en-US" altLang="zh-CN" dirty="0"/>
              <a:t>NDB</a:t>
            </a:r>
            <a:r>
              <a:rPr lang="zh-CN" altLang="zh-CN" dirty="0"/>
              <a:t>节点群。</a:t>
            </a:r>
          </a:p>
          <a:p>
            <a:endParaRPr lang="zh-CN" altLang="en-US" dirty="0"/>
          </a:p>
        </p:txBody>
      </p:sp>
    </p:spTree>
    <p:extLst>
      <p:ext uri="{BB962C8B-B14F-4D97-AF65-F5344CB8AC3E}">
        <p14:creationId xmlns:p14="http://schemas.microsoft.com/office/powerpoint/2010/main" val="22724606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Manage</a:t>
            </a:r>
            <a:r>
              <a:rPr lang="zh-CN" altLang="zh-CN" dirty="0" smtClean="0"/>
              <a:t>节点</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smtClean="0"/>
              <a:t>负责</a:t>
            </a:r>
            <a:r>
              <a:rPr lang="zh-CN" altLang="zh-CN" dirty="0"/>
              <a:t>管理各个节点的</a:t>
            </a:r>
            <a:r>
              <a:rPr lang="en-US" altLang="zh-CN" dirty="0"/>
              <a:t>Manage</a:t>
            </a:r>
            <a:r>
              <a:rPr lang="zh-CN" altLang="zh-CN" dirty="0"/>
              <a:t>节点主机：</a:t>
            </a:r>
          </a:p>
          <a:p>
            <a:pPr marL="800100" lvl="1" indent="-342900"/>
            <a:r>
              <a:rPr lang="zh-CN" altLang="zh-CN" dirty="0"/>
              <a:t>管理节点负责整个</a:t>
            </a:r>
            <a:r>
              <a:rPr lang="en-US" altLang="zh-CN" dirty="0"/>
              <a:t>Cluster</a:t>
            </a:r>
            <a:r>
              <a:rPr lang="zh-CN" altLang="zh-CN" dirty="0"/>
              <a:t>集群中各个节点的管理工作，包括集群的配置，启动关闭各节点，对各个节点进行常规维护，以及实施数据的备份恢复等</a:t>
            </a:r>
            <a:r>
              <a:rPr lang="zh-CN" altLang="zh-CN" dirty="0" smtClean="0"/>
              <a:t>。</a:t>
            </a:r>
            <a:endParaRPr lang="en-US" altLang="zh-CN" dirty="0" smtClean="0"/>
          </a:p>
          <a:p>
            <a:pPr marL="800100" lvl="1" indent="-342900"/>
            <a:r>
              <a:rPr lang="zh-CN" altLang="zh-CN" dirty="0" smtClean="0"/>
              <a:t>管理</a:t>
            </a:r>
            <a:r>
              <a:rPr lang="zh-CN" altLang="zh-CN" dirty="0"/>
              <a:t>节点会获取整个</a:t>
            </a:r>
            <a:r>
              <a:rPr lang="en-US" altLang="zh-CN" dirty="0"/>
              <a:t>Cluster</a:t>
            </a:r>
            <a:r>
              <a:rPr lang="zh-CN" altLang="zh-CN" dirty="0"/>
              <a:t>环境中各节点的状态和错误信息，并且将各</a:t>
            </a:r>
            <a:r>
              <a:rPr lang="en-US" altLang="zh-CN" dirty="0"/>
              <a:t>Cluster</a:t>
            </a:r>
            <a:r>
              <a:rPr lang="zh-CN" altLang="zh-CN" dirty="0"/>
              <a:t>集群中各个节点的信息反馈给整个集群中其他的所有节点</a:t>
            </a:r>
            <a:r>
              <a:rPr lang="zh-CN" altLang="zh-CN" dirty="0" smtClean="0"/>
              <a:t>。</a:t>
            </a:r>
            <a:endParaRPr lang="en-US" altLang="zh-CN" dirty="0" smtClean="0"/>
          </a:p>
          <a:p>
            <a:pPr marL="800100" lvl="1" indent="-342900"/>
            <a:r>
              <a:rPr lang="zh-CN" altLang="zh-CN" dirty="0" smtClean="0"/>
              <a:t>由于</a:t>
            </a:r>
            <a:r>
              <a:rPr lang="zh-CN" altLang="zh-CN" dirty="0"/>
              <a:t>管理节点上保存了整个</a:t>
            </a:r>
            <a:r>
              <a:rPr lang="en-US" altLang="zh-CN" dirty="0"/>
              <a:t>Cluster</a:t>
            </a:r>
            <a:r>
              <a:rPr lang="zh-CN" altLang="zh-CN" dirty="0"/>
              <a:t>环境的配置，同时担任了集群中各节点的基本沟通工作，所以他必须是最先被启动的节点。</a:t>
            </a:r>
          </a:p>
          <a:p>
            <a:endParaRPr lang="zh-CN" altLang="en-US" dirty="0"/>
          </a:p>
        </p:txBody>
      </p:sp>
    </p:spTree>
    <p:extLst>
      <p:ext uri="{BB962C8B-B14F-4D97-AF65-F5344CB8AC3E}">
        <p14:creationId xmlns:p14="http://schemas.microsoft.com/office/powerpoint/2010/main" val="349472012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架构图</a:t>
            </a:r>
          </a:p>
        </p:txBody>
      </p:sp>
      <p:pic>
        <p:nvPicPr>
          <p:cNvPr id="6146" name="Picture 2" descr="449123599608696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437" y="1628800"/>
            <a:ext cx="8013154" cy="51058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74831472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t>可用性方案讨论</a:t>
            </a:r>
            <a:endParaRPr lang="zh-CN" altLang="en-US" dirty="0"/>
          </a:p>
        </p:txBody>
      </p:sp>
      <p:sp>
        <p:nvSpPr>
          <p:cNvPr id="4" name="文本占位符 3"/>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13300013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4800" dirty="0" smtClean="0"/>
              <a:t>基于数据库复制的</a:t>
            </a:r>
            <a:r>
              <a:rPr lang="en-US" altLang="zh-CN" sz="4800" dirty="0" smtClean="0"/>
              <a:t/>
            </a:r>
            <a:br>
              <a:rPr lang="en-US" altLang="zh-CN" sz="4800" dirty="0" smtClean="0"/>
            </a:br>
            <a:r>
              <a:rPr lang="zh-CN" altLang="en-US" sz="4800" dirty="0" smtClean="0"/>
              <a:t>可用性分析</a:t>
            </a:r>
            <a:endParaRPr lang="zh-CN" altLang="en-US" sz="4800"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29012948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zh-CN" dirty="0"/>
              <a:t>常规的</a:t>
            </a:r>
            <a:r>
              <a:rPr lang="en-US" altLang="zh-CN" dirty="0"/>
              <a:t> Master - Slave </a:t>
            </a:r>
            <a:r>
              <a:rPr lang="zh-CN" altLang="zh-CN" dirty="0"/>
              <a:t>解决基本的主备设计</a:t>
            </a:r>
            <a:endParaRPr lang="zh-CN" altLang="en-US" dirty="0"/>
          </a:p>
        </p:txBody>
      </p:sp>
      <p:sp>
        <p:nvSpPr>
          <p:cNvPr id="3" name="内容占位符 2"/>
          <p:cNvSpPr>
            <a:spLocks noGrp="1"/>
          </p:cNvSpPr>
          <p:nvPr>
            <p:ph idx="1"/>
          </p:nvPr>
        </p:nvSpPr>
        <p:spPr/>
        <p:txBody>
          <a:bodyPr/>
          <a:lstStyle/>
          <a:p>
            <a:pPr marL="342900" indent="-342900">
              <a:buFont typeface="Arial" panose="020B0604020202020204" pitchFamily="34" charset="0"/>
              <a:buChar char="•"/>
            </a:pPr>
            <a:r>
              <a:rPr lang="zh-CN" altLang="zh-CN" dirty="0"/>
              <a:t>普通的</a:t>
            </a:r>
            <a:r>
              <a:rPr lang="en-US" altLang="zh-CN" dirty="0"/>
              <a:t> Master - Slave </a:t>
            </a:r>
            <a:r>
              <a:rPr lang="zh-CN" altLang="zh-CN" dirty="0"/>
              <a:t>架构是目前很多系统中使用最为常见的一种架构方式。该架构设计不仅仅在很大程度上解决的系统的扩展性问题，带来性能的提升，同时在</a:t>
            </a:r>
            <a:r>
              <a:rPr lang="zh-CN" altLang="zh-CN" dirty="0" smtClean="0"/>
              <a:t>系统</a:t>
            </a:r>
            <a:r>
              <a:rPr lang="zh-CN" altLang="en-US" dirty="0" smtClean="0"/>
              <a:t>可用性</a:t>
            </a:r>
            <a:r>
              <a:rPr lang="zh-CN" altLang="zh-CN" dirty="0" smtClean="0"/>
              <a:t>方面</a:t>
            </a:r>
            <a:r>
              <a:rPr lang="zh-CN" altLang="zh-CN" dirty="0"/>
              <a:t>也提供了一定的保证</a:t>
            </a:r>
            <a:r>
              <a:rPr lang="zh-CN" altLang="zh-CN" dirty="0" smtClean="0"/>
              <a:t>。</a:t>
            </a:r>
            <a:endParaRPr lang="en-US" altLang="zh-CN" dirty="0" smtClean="0"/>
          </a:p>
          <a:p>
            <a:pPr marL="342900" indent="-342900">
              <a:buFont typeface="Arial" panose="020B0604020202020204" pitchFamily="34" charset="0"/>
              <a:buChar char="•"/>
            </a:pPr>
            <a:r>
              <a:rPr lang="zh-CN" altLang="zh-CN" dirty="0"/>
              <a:t>在普通的一个</a:t>
            </a:r>
            <a:r>
              <a:rPr lang="en-US" altLang="zh-CN" dirty="0"/>
              <a:t> Master </a:t>
            </a:r>
            <a:r>
              <a:rPr lang="zh-CN" altLang="zh-CN" dirty="0"/>
              <a:t>后面复制一个或者多个</a:t>
            </a:r>
            <a:r>
              <a:rPr lang="en-US" altLang="zh-CN" dirty="0"/>
              <a:t> Slave </a:t>
            </a:r>
            <a:r>
              <a:rPr lang="zh-CN" altLang="zh-CN" dirty="0"/>
              <a:t>的架构设计中，当我们的某一台</a:t>
            </a:r>
            <a:r>
              <a:rPr lang="en-US" altLang="zh-CN" dirty="0"/>
              <a:t> Slave </a:t>
            </a:r>
            <a:r>
              <a:rPr lang="zh-CN" altLang="zh-CN" dirty="0"/>
              <a:t>出现故障不能提供服务之后，我们还有至少一台</a:t>
            </a:r>
            <a:r>
              <a:rPr lang="en-US" altLang="zh-CN" dirty="0"/>
              <a:t> MySQL </a:t>
            </a:r>
            <a:r>
              <a:rPr lang="zh-CN" altLang="zh-CN" dirty="0"/>
              <a:t>服务器（</a:t>
            </a:r>
            <a:r>
              <a:rPr lang="en-US" altLang="zh-CN" dirty="0"/>
              <a:t>Master</a:t>
            </a:r>
            <a:r>
              <a:rPr lang="zh-CN" altLang="zh-CN" dirty="0"/>
              <a:t>）可以提供服务，不至于所有和数据库相关的业务都不能运行下去。如果</a:t>
            </a:r>
            <a:r>
              <a:rPr lang="en-US" altLang="zh-CN" dirty="0"/>
              <a:t> Slave </a:t>
            </a:r>
            <a:r>
              <a:rPr lang="zh-CN" altLang="zh-CN" dirty="0"/>
              <a:t>超过一台，那么剩下的</a:t>
            </a:r>
            <a:r>
              <a:rPr lang="en-US" altLang="zh-CN" dirty="0"/>
              <a:t> Slave </a:t>
            </a:r>
            <a:r>
              <a:rPr lang="zh-CN" altLang="zh-CN" dirty="0"/>
              <a:t>也仍然能够不受任何干扰的继续提供服务</a:t>
            </a:r>
            <a:r>
              <a:rPr lang="zh-CN" altLang="zh-CN" dirty="0" smtClean="0"/>
              <a:t>。</a:t>
            </a:r>
            <a:endParaRPr lang="en-US" altLang="zh-CN" dirty="0" smtClean="0"/>
          </a:p>
          <a:p>
            <a:pPr marL="800100" lvl="1" indent="-342900"/>
            <a:r>
              <a:rPr lang="zh-CN" altLang="zh-CN" dirty="0"/>
              <a:t>我们的</a:t>
            </a:r>
            <a:r>
              <a:rPr lang="en-US" altLang="zh-CN" dirty="0"/>
              <a:t> MySQL </a:t>
            </a:r>
            <a:r>
              <a:rPr lang="zh-CN" altLang="zh-CN" dirty="0"/>
              <a:t>数据库集群整体的服务能力要至少能够保证当其缺少一台</a:t>
            </a:r>
            <a:r>
              <a:rPr lang="en-US" altLang="zh-CN" dirty="0"/>
              <a:t> MySQL Server </a:t>
            </a:r>
            <a:r>
              <a:rPr lang="zh-CN" altLang="zh-CN" dirty="0"/>
              <a:t>之后还能够支撑系统的负载，否则一切都是空谈。</a:t>
            </a:r>
            <a:endParaRPr lang="zh-CN" altLang="en-US" dirty="0"/>
          </a:p>
        </p:txBody>
      </p:sp>
    </p:spTree>
    <p:extLst>
      <p:ext uri="{BB962C8B-B14F-4D97-AF65-F5344CB8AC3E}">
        <p14:creationId xmlns:p14="http://schemas.microsoft.com/office/powerpoint/2010/main" val="28344204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模板">
  <a:themeElements>
    <a:clrScheme name="基本">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基本">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
  <TotalTime>5006</TotalTime>
  <Words>10728</Words>
  <Application>Microsoft Macintosh PowerPoint</Application>
  <PresentationFormat>全屏显示(4:3)</PresentationFormat>
  <Paragraphs>782</Paragraphs>
  <Slides>136</Slides>
  <Notes>18</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136</vt:i4>
      </vt:variant>
    </vt:vector>
  </HeadingPairs>
  <TitlesOfParts>
    <vt:vector size="150" baseType="lpstr">
      <vt:lpstr>Arial Black</vt:lpstr>
      <vt:lpstr>Calibri</vt:lpstr>
      <vt:lpstr>MS PGothic</vt:lpstr>
      <vt:lpstr>ＭＳ Ｐゴシック</vt:lpstr>
      <vt:lpstr>Tahoma</vt:lpstr>
      <vt:lpstr>Times New Roman</vt:lpstr>
      <vt:lpstr>Verdana</vt:lpstr>
      <vt:lpstr>Wingdings</vt:lpstr>
      <vt:lpstr>黑体</vt:lpstr>
      <vt:lpstr>楷体_GB2312</vt:lpstr>
      <vt:lpstr>宋体</vt:lpstr>
      <vt:lpstr>微软雅黑</vt:lpstr>
      <vt:lpstr>Arial</vt:lpstr>
      <vt:lpstr>模板</vt:lpstr>
      <vt:lpstr>大型数据库系统应用 设计方法</vt:lpstr>
      <vt:lpstr>基本概念</vt:lpstr>
      <vt:lpstr>基本概念</vt:lpstr>
      <vt:lpstr>讨论的背景</vt:lpstr>
      <vt:lpstr>主题</vt:lpstr>
      <vt:lpstr>数据库基本问题调查</vt:lpstr>
      <vt:lpstr>常见的数据存储</vt:lpstr>
      <vt:lpstr>关系数据库的主要业务场景</vt:lpstr>
      <vt:lpstr>数据库的主要特性</vt:lpstr>
      <vt:lpstr>ACID的基础概念</vt:lpstr>
      <vt:lpstr>ACID</vt:lpstr>
      <vt:lpstr>几个基础概念</vt:lpstr>
      <vt:lpstr>如何实现原子性</vt:lpstr>
      <vt:lpstr>如何实现原子性（2）</vt:lpstr>
      <vt:lpstr>数据库中如何保证C</vt:lpstr>
      <vt:lpstr>数据库中如何保证I</vt:lpstr>
      <vt:lpstr>数据库中如何保证D</vt:lpstr>
      <vt:lpstr>ACID的代价</vt:lpstr>
      <vt:lpstr>Normalization</vt:lpstr>
      <vt:lpstr>Normalization解决的问题</vt:lpstr>
      <vt:lpstr>Normalization带来的问题</vt:lpstr>
      <vt:lpstr>如何权衡Normalization</vt:lpstr>
      <vt:lpstr>数据库的扩展性问题</vt:lpstr>
      <vt:lpstr>数据库检索问题</vt:lpstr>
      <vt:lpstr>数据库的并发问题</vt:lpstr>
      <vt:lpstr>数据库的一致性问题</vt:lpstr>
      <vt:lpstr>数据库的性能问题？</vt:lpstr>
      <vt:lpstr>Performance Vs Scalability</vt:lpstr>
      <vt:lpstr>一致性问题再探讨</vt:lpstr>
      <vt:lpstr>深入讨论扩展性</vt:lpstr>
      <vt:lpstr>数据库系统的扩展性</vt:lpstr>
      <vt:lpstr>数据库系统的扩展性</vt:lpstr>
      <vt:lpstr>Scale Up 优缺点</vt:lpstr>
      <vt:lpstr>Scale Out 优缺点</vt:lpstr>
      <vt:lpstr>Scalability很好的数据库应用系统遵循的原则</vt:lpstr>
      <vt:lpstr>事务相关性最小化原则</vt:lpstr>
      <vt:lpstr>一些解决方案</vt:lpstr>
      <vt:lpstr>数据一致性原则</vt:lpstr>
      <vt:lpstr>基本方法</vt:lpstr>
      <vt:lpstr>Sharding</vt:lpstr>
      <vt:lpstr>share nothing</vt:lpstr>
      <vt:lpstr>并行计算体系结构</vt:lpstr>
      <vt:lpstr>并行计算体系结构</vt:lpstr>
      <vt:lpstr>shared nothing architecture (SN)</vt:lpstr>
      <vt:lpstr>shared nothing architecture (SN)</vt:lpstr>
      <vt:lpstr>从 Shard 到 Sharding</vt:lpstr>
      <vt:lpstr>数据库扩展性</vt:lpstr>
      <vt:lpstr>Sharding 的应用场景</vt:lpstr>
      <vt:lpstr>Sharding与数据库分区(Partition)的区别</vt:lpstr>
      <vt:lpstr>Sharding 策略</vt:lpstr>
      <vt:lpstr>数据的垂直切分</vt:lpstr>
      <vt:lpstr>example 数据库-垂直划分</vt:lpstr>
      <vt:lpstr>example 数据库-垂直划分</vt:lpstr>
      <vt:lpstr>example 数据库-垂直划分</vt:lpstr>
      <vt:lpstr>垂直切分的优缺点</vt:lpstr>
      <vt:lpstr>数据的水平切分</vt:lpstr>
      <vt:lpstr>EXAMPLE数据库-水平划分</vt:lpstr>
      <vt:lpstr>水平切分的优缺点</vt:lpstr>
      <vt:lpstr>利用 MySQL Proxy 实现数据切分及整合</vt:lpstr>
      <vt:lpstr>高可用性 High Availability</vt:lpstr>
      <vt:lpstr>Single MySQL Server </vt:lpstr>
      <vt:lpstr>Why HA?</vt:lpstr>
      <vt:lpstr>高可用性HA-IBM定义</vt:lpstr>
      <vt:lpstr>需要 100% 可用性的应用程序吗？</vt:lpstr>
      <vt:lpstr>PowerPoint 演示文稿</vt:lpstr>
      <vt:lpstr>系统可用性的定义</vt:lpstr>
      <vt:lpstr>系统可用性的获得</vt:lpstr>
      <vt:lpstr>完美性与避错技术</vt:lpstr>
      <vt:lpstr>容错性与容错技术</vt:lpstr>
      <vt:lpstr>容错性与容错技术</vt:lpstr>
      <vt:lpstr>双CPU容错系统</vt:lpstr>
      <vt:lpstr>冗余类型</vt:lpstr>
      <vt:lpstr>容错系统工作方式 自动侦测(Auto-Detect)</vt:lpstr>
      <vt:lpstr>自动切换(Auto-Switch)</vt:lpstr>
      <vt:lpstr>自动恢复(Auto-Recovery)</vt:lpstr>
      <vt:lpstr>常用方法</vt:lpstr>
      <vt:lpstr>双机双工热备份(Mutual Backup)</vt:lpstr>
      <vt:lpstr>主从热备份(Master/Slave)</vt:lpstr>
      <vt:lpstr>Rules of High Availability</vt:lpstr>
      <vt:lpstr>高可用常用方法</vt:lpstr>
      <vt:lpstr>Share Storage</vt:lpstr>
      <vt:lpstr>Replication</vt:lpstr>
      <vt:lpstr>Replication</vt:lpstr>
      <vt:lpstr>Replication 机制的实现原理</vt:lpstr>
      <vt:lpstr>MySQL 复制的基本过程</vt:lpstr>
      <vt:lpstr>复制实现级别</vt:lpstr>
      <vt:lpstr>复制实现级别</vt:lpstr>
      <vt:lpstr>常规复制架构(Master - Slaves)</vt:lpstr>
      <vt:lpstr>Dual Master 复制架构(Master - Master)</vt:lpstr>
      <vt:lpstr>级联复制架构(Master - Slaves - Slaves ...)</vt:lpstr>
      <vt:lpstr>Dual Master 与级联复制结合架构(Master - Master - Slaves)</vt:lpstr>
      <vt:lpstr>Cluster</vt:lpstr>
      <vt:lpstr>MySQL Cluster SQL服务器节点</vt:lpstr>
      <vt:lpstr>NDB 数据节点</vt:lpstr>
      <vt:lpstr>Manage节点</vt:lpstr>
      <vt:lpstr>架构图</vt:lpstr>
      <vt:lpstr>可用性方案讨论</vt:lpstr>
      <vt:lpstr>基于数据库复制的 可用性分析</vt:lpstr>
      <vt:lpstr>常规的 Master - Slave 解决基本的主备设计</vt:lpstr>
      <vt:lpstr>M-S复制——S故障的情况</vt:lpstr>
      <vt:lpstr>Master 单点问题的解决</vt:lpstr>
      <vt:lpstr>M-S复制——M故障的情况</vt:lpstr>
      <vt:lpstr>通过 Dual Master 来解决 Master 的单点问题</vt:lpstr>
      <vt:lpstr>M-M-S复制——S故障的情况</vt:lpstr>
      <vt:lpstr>M-M-S复制——当 Master A 出现故障之后的处理方案</vt:lpstr>
      <vt:lpstr>M-M-S复制——当 Master B 出现故障之后的情况又如何</vt:lpstr>
      <vt:lpstr>利用 MySQL Cluster 实现整体高可用</vt:lpstr>
      <vt:lpstr>讨论-一致性的代价</vt:lpstr>
      <vt:lpstr>利用 DRBD 实现高可用性</vt:lpstr>
      <vt:lpstr>利用 DRBD 实现高可用性</vt:lpstr>
      <vt:lpstr>架构设计理论与原则</vt:lpstr>
      <vt:lpstr>架构设计理论与原则</vt:lpstr>
      <vt:lpstr>PowerPoint 演示文稿</vt:lpstr>
      <vt:lpstr>PowerPoint 演示文稿</vt:lpstr>
      <vt:lpstr>PowerPoint 演示文稿</vt:lpstr>
      <vt:lpstr>Load Balancing</vt:lpstr>
      <vt:lpstr>What is load balancing?</vt:lpstr>
      <vt:lpstr>The latency curve</vt:lpstr>
      <vt:lpstr>Goal for real-time systems</vt:lpstr>
      <vt:lpstr>Goal for batch systems</vt:lpstr>
      <vt:lpstr>The latency curve</vt:lpstr>
      <vt:lpstr>Load balancing tensions</vt:lpstr>
      <vt:lpstr>Introduction</vt:lpstr>
      <vt:lpstr> Why is load balancing of servers needed?</vt:lpstr>
      <vt:lpstr> Load-balancing techniques</vt:lpstr>
      <vt:lpstr> Load-balancing techniques</vt:lpstr>
      <vt:lpstr> How to achive load balancing?</vt:lpstr>
      <vt:lpstr> Software Load Balancers</vt:lpstr>
      <vt:lpstr> Haproxy Load Balancer</vt:lpstr>
      <vt:lpstr>Load Balancing</vt:lpstr>
      <vt:lpstr>PowerPoint 演示文稿</vt:lpstr>
      <vt:lpstr>Pooling: connection failover</vt:lpstr>
      <vt:lpstr>PowerPoint 演示文稿</vt:lpstr>
      <vt:lpstr>Pooling: lazy connections</vt:lpstr>
      <vt:lpstr>PowerPoint 演示文稿</vt:lpstr>
      <vt:lpstr>mysql常用HA和LB方案</vt:lpstr>
    </vt:vector>
  </TitlesOfParts>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高可用性、可扩展性</dc:title>
  <dc:creator>huangjin</dc:creator>
  <cp:lastModifiedBy>huangjin@189.cn</cp:lastModifiedBy>
  <cp:revision>52</cp:revision>
  <dcterms:created xsi:type="dcterms:W3CDTF">2013-09-28T11:27:55Z</dcterms:created>
  <dcterms:modified xsi:type="dcterms:W3CDTF">2019-10-16T05:24:43Z</dcterms:modified>
</cp:coreProperties>
</file>

<file path=docProps/thumbnail.jpeg>
</file>